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0.xml"/>
  <Override ContentType="application/vnd.openxmlformats-officedocument.presentationml.slide+xml" PartName="/ppt/slides/slide41.xml"/>
  <Override ContentType="application/vnd.openxmlformats-officedocument.presentationml.slide+xml" PartName="/ppt/slides/slide42.xml"/>
  <Override ContentType="application/vnd.openxmlformats-officedocument.presentationml.slide+xml" PartName="/ppt/slides/slide43.xml"/>
  <Override ContentType="application/vnd.openxmlformats-officedocument.presentationml.slide+xml" PartName="/ppt/slides/slide44.xml"/>
  <Override ContentType="application/vnd.openxmlformats-officedocument.presentationml.slide+xml" PartName="/ppt/slides/slide45.xml"/>
  <Override ContentType="application/vnd.openxmlformats-officedocument.presentationml.slide+xml" PartName="/ppt/slides/slide46.xml"/>
  <Override ContentType="application/vnd.openxmlformats-officedocument.presentationml.slide+xml" PartName="/ppt/slides/slide47.xml"/>
  <Override ContentType="application/vnd.openxmlformats-officedocument.presentationml.slide+xml" PartName="/ppt/slides/slide4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</p:sldIdLst>
  <p:sldSz cx="18288000" cy="10287000"/>
  <p:notesSz cx="6858000" cy="9144000"/>
  <p:embeddedFontLst>
    <p:embeddedFont>
      <p:font typeface="Staatliches" charset="1" panose="00000000000000000000"/>
      <p:regular r:id="rId54"/>
    </p:embeddedFont>
    <p:embeddedFont>
      <p:font typeface="Agrandir" charset="1" panose="00000500000000000000"/>
      <p:regular r:id="rId55"/>
    </p:embeddedFont>
    <p:embeddedFont>
      <p:font typeface="Agrandir Bold" charset="1" panose="00000800000000000000"/>
      <p:regular r:id="rId56"/>
    </p:embeddedFont>
    <p:embeddedFont>
      <p:font typeface="Montserrat Bold" charset="1" panose="00000000000000000000"/>
      <p:regular r:id="rId57"/>
    </p:embeddedFont>
    <p:embeddedFont>
      <p:font typeface="Montserrat Bold Italics" charset="1" panose="00000000000000000000"/>
      <p:regular r:id="rId58"/>
    </p:embeddedFont>
    <p:embeddedFont>
      <p:font typeface="Montserrat" charset="1" panose="00000000000000000000"/>
      <p:regular r:id="rId5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slides/slide34.xml" Type="http://schemas.openxmlformats.org/officeDocument/2006/relationships/slide"/><Relationship Id="rId4" Target="theme/theme1.xml" Type="http://schemas.openxmlformats.org/officeDocument/2006/relationships/theme"/><Relationship Id="rId40" Target="slides/slide35.xml" Type="http://schemas.openxmlformats.org/officeDocument/2006/relationships/slide"/><Relationship Id="rId41" Target="slides/slide36.xml" Type="http://schemas.openxmlformats.org/officeDocument/2006/relationships/slide"/><Relationship Id="rId42" Target="slides/slide37.xml" Type="http://schemas.openxmlformats.org/officeDocument/2006/relationships/slide"/><Relationship Id="rId43" Target="slides/slide38.xml" Type="http://schemas.openxmlformats.org/officeDocument/2006/relationships/slide"/><Relationship Id="rId44" Target="slides/slide39.xml" Type="http://schemas.openxmlformats.org/officeDocument/2006/relationships/slide"/><Relationship Id="rId45" Target="slides/slide40.xml" Type="http://schemas.openxmlformats.org/officeDocument/2006/relationships/slide"/><Relationship Id="rId46" Target="slides/slide41.xml" Type="http://schemas.openxmlformats.org/officeDocument/2006/relationships/slide"/><Relationship Id="rId47" Target="slides/slide42.xml" Type="http://schemas.openxmlformats.org/officeDocument/2006/relationships/slide"/><Relationship Id="rId48" Target="slides/slide43.xml" Type="http://schemas.openxmlformats.org/officeDocument/2006/relationships/slide"/><Relationship Id="rId49" Target="slides/slide44.xml" Type="http://schemas.openxmlformats.org/officeDocument/2006/relationships/slide"/><Relationship Id="rId5" Target="tableStyles.xml" Type="http://schemas.openxmlformats.org/officeDocument/2006/relationships/tableStyles"/><Relationship Id="rId50" Target="slides/slide45.xml" Type="http://schemas.openxmlformats.org/officeDocument/2006/relationships/slide"/><Relationship Id="rId51" Target="slides/slide46.xml" Type="http://schemas.openxmlformats.org/officeDocument/2006/relationships/slide"/><Relationship Id="rId52" Target="slides/slide47.xml" Type="http://schemas.openxmlformats.org/officeDocument/2006/relationships/slide"/><Relationship Id="rId53" Target="slides/slide48.xml" Type="http://schemas.openxmlformats.org/officeDocument/2006/relationships/slide"/><Relationship Id="rId54" Target="fonts/font54.fntdata" Type="http://schemas.openxmlformats.org/officeDocument/2006/relationships/font"/><Relationship Id="rId55" Target="fonts/font55.fntdata" Type="http://schemas.openxmlformats.org/officeDocument/2006/relationships/font"/><Relationship Id="rId56" Target="fonts/font56.fntdata" Type="http://schemas.openxmlformats.org/officeDocument/2006/relationships/font"/><Relationship Id="rId57" Target="fonts/font57.fntdata" Type="http://schemas.openxmlformats.org/officeDocument/2006/relationships/font"/><Relationship Id="rId58" Target="fonts/font58.fntdata" Type="http://schemas.openxmlformats.org/officeDocument/2006/relationships/font"/><Relationship Id="rId59" Target="fonts/font59.fntdata" Type="http://schemas.openxmlformats.org/officeDocument/2006/relationships/font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26.png" Type="http://schemas.openxmlformats.org/officeDocument/2006/relationships/image"/><Relationship Id="rId6" Target="../media/image27.svg" Type="http://schemas.openxmlformats.org/officeDocument/2006/relationships/image"/><Relationship Id="rId7" Target="../media/image28.png" Type="http://schemas.openxmlformats.org/officeDocument/2006/relationships/image"/><Relationship Id="rId8" Target="../media/image29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.png" Type="http://schemas.openxmlformats.org/officeDocument/2006/relationships/image"/><Relationship Id="rId11" Target="../media/image11.sv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30.png" Type="http://schemas.openxmlformats.org/officeDocument/2006/relationships/image"/><Relationship Id="rId6" Target="../media/image31.svg" Type="http://schemas.openxmlformats.org/officeDocument/2006/relationships/image"/><Relationship Id="rId7" Target="../media/image32.png" Type="http://schemas.openxmlformats.org/officeDocument/2006/relationships/image"/><Relationship Id="rId8" Target="../media/image33.png" Type="http://schemas.openxmlformats.org/officeDocument/2006/relationships/image"/><Relationship Id="rId9" Target="../media/image34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8.png" Type="http://schemas.openxmlformats.org/officeDocument/2006/relationships/image"/><Relationship Id="rId11" Target="../media/image39.png" Type="http://schemas.openxmlformats.org/officeDocument/2006/relationships/image"/><Relationship Id="rId12" Target="../media/image40.svg" Type="http://schemas.openxmlformats.org/officeDocument/2006/relationships/image"/><Relationship Id="rId13" Target="../media/image26.png" Type="http://schemas.openxmlformats.org/officeDocument/2006/relationships/image"/><Relationship Id="rId14" Target="../media/image27.svg" Type="http://schemas.openxmlformats.org/officeDocument/2006/relationships/image"/><Relationship Id="rId15" Target="../media/image28.png" Type="http://schemas.openxmlformats.org/officeDocument/2006/relationships/image"/><Relationship Id="rId16" Target="../media/image29.sv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35.png" Type="http://schemas.openxmlformats.org/officeDocument/2006/relationships/image"/><Relationship Id="rId6" Target="../media/image10.png" Type="http://schemas.openxmlformats.org/officeDocument/2006/relationships/image"/><Relationship Id="rId7" Target="../media/image11.svg" Type="http://schemas.openxmlformats.org/officeDocument/2006/relationships/image"/><Relationship Id="rId8" Target="../media/image36.png" Type="http://schemas.openxmlformats.org/officeDocument/2006/relationships/image"/><Relationship Id="rId9" Target="../media/image37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1.pn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7.png" Type="http://schemas.openxmlformats.org/officeDocument/2006/relationships/image"/><Relationship Id="rId11" Target="../media/image28.png" Type="http://schemas.openxmlformats.org/officeDocument/2006/relationships/image"/><Relationship Id="rId12" Target="../media/image29.svg" Type="http://schemas.openxmlformats.org/officeDocument/2006/relationships/image"/><Relationship Id="rId13" Target="../media/image43.png" Type="http://schemas.openxmlformats.org/officeDocument/2006/relationships/image"/><Relationship Id="rId14" Target="../media/image44.svg" Type="http://schemas.openxmlformats.org/officeDocument/2006/relationships/image"/><Relationship Id="rId15" Target="../media/image45.png" Type="http://schemas.openxmlformats.org/officeDocument/2006/relationships/image"/><Relationship Id="rId16" Target="../media/image46.svg" Type="http://schemas.openxmlformats.org/officeDocument/2006/relationships/image"/><Relationship Id="rId17" Target="../media/image47.png" Type="http://schemas.openxmlformats.org/officeDocument/2006/relationships/image"/><Relationship Id="rId18" Target="../media/image48.svg" Type="http://schemas.openxmlformats.org/officeDocument/2006/relationships/image"/><Relationship Id="rId19" Target="../media/image49.png" Type="http://schemas.openxmlformats.org/officeDocument/2006/relationships/image"/><Relationship Id="rId2" Target="../media/image1.png" Type="http://schemas.openxmlformats.org/officeDocument/2006/relationships/image"/><Relationship Id="rId20" Target="../media/image50.svg" Type="http://schemas.openxmlformats.org/officeDocument/2006/relationships/image"/><Relationship Id="rId21" Target="../media/image51.png" Type="http://schemas.openxmlformats.org/officeDocument/2006/relationships/image"/><Relationship Id="rId22" Target="../media/image52.sv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2.png" Type="http://schemas.openxmlformats.org/officeDocument/2006/relationships/image"/><Relationship Id="rId6" Target="../media/image26.png" Type="http://schemas.openxmlformats.org/officeDocument/2006/relationships/image"/><Relationship Id="rId7" Target="../media/image27.svg" Type="http://schemas.openxmlformats.org/officeDocument/2006/relationships/image"/><Relationship Id="rId8" Target="../media/image10.png" Type="http://schemas.openxmlformats.org/officeDocument/2006/relationships/image"/><Relationship Id="rId9" Target="../media/image11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1.png" Type="http://schemas.openxmlformats.org/officeDocument/2006/relationships/image"/><Relationship Id="rId11" Target="../media/image54.png" Type="http://schemas.openxmlformats.org/officeDocument/2006/relationships/image"/><Relationship Id="rId12" Target="../media/image55.svg" Type="http://schemas.openxmlformats.org/officeDocument/2006/relationships/image"/><Relationship Id="rId13" Target="../media/image56.png" Type="http://schemas.openxmlformats.org/officeDocument/2006/relationships/image"/><Relationship Id="rId14" Target="../media/image57.svg" Type="http://schemas.openxmlformats.org/officeDocument/2006/relationships/image"/><Relationship Id="rId15" Target="../media/image38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53.png" Type="http://schemas.openxmlformats.org/officeDocument/2006/relationships/image"/><Relationship Id="rId6" Target="../media/image43.png" Type="http://schemas.openxmlformats.org/officeDocument/2006/relationships/image"/><Relationship Id="rId7" Target="../media/image44.svg" Type="http://schemas.openxmlformats.org/officeDocument/2006/relationships/image"/><Relationship Id="rId8" Target="../media/image10.png" Type="http://schemas.openxmlformats.org/officeDocument/2006/relationships/image"/><Relationship Id="rId9" Target="../media/image11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58.png" Type="http://schemas.openxmlformats.org/officeDocument/2006/relationships/image"/><Relationship Id="rId6" Target="../media/image10.png" Type="http://schemas.openxmlformats.org/officeDocument/2006/relationships/image"/><Relationship Id="rId7" Target="../media/image11.svg" Type="http://schemas.openxmlformats.org/officeDocument/2006/relationships/image"/><Relationship Id="rId8" Target="../media/image59.png" Type="http://schemas.openxmlformats.org/officeDocument/2006/relationships/image"/><Relationship Id="rId9" Target="../media/image35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2.sv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60.png" Type="http://schemas.openxmlformats.org/officeDocument/2006/relationships/image"/><Relationship Id="rId6" Target="../media/image38.png" Type="http://schemas.openxmlformats.org/officeDocument/2006/relationships/image"/><Relationship Id="rId7" Target="../media/image10.png" Type="http://schemas.openxmlformats.org/officeDocument/2006/relationships/image"/><Relationship Id="rId8" Target="../media/image11.svg" Type="http://schemas.openxmlformats.org/officeDocument/2006/relationships/image"/><Relationship Id="rId9" Target="../media/image61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63.png" Type="http://schemas.openxmlformats.org/officeDocument/2006/relationships/image"/><Relationship Id="rId5" Target="../media/image61.png" Type="http://schemas.openxmlformats.org/officeDocument/2006/relationships/image"/><Relationship Id="rId6" Target="../media/image62.svg" Type="http://schemas.openxmlformats.org/officeDocument/2006/relationships/image"/><Relationship Id="rId7" Target="../media/image10.png" Type="http://schemas.openxmlformats.org/officeDocument/2006/relationships/image"/><Relationship Id="rId8" Target="../media/image11.sv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64.png" Type="http://schemas.openxmlformats.org/officeDocument/2006/relationships/image"/><Relationship Id="rId6" Target="../media/image65.png" Type="http://schemas.openxmlformats.org/officeDocument/2006/relationships/image"/><Relationship Id="rId7" Target="../media/image18.png" Type="http://schemas.openxmlformats.org/officeDocument/2006/relationships/image"/><Relationship Id="rId8" Target="../media/image19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.jpe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2.png" Type="http://schemas.openxmlformats.org/officeDocument/2006/relationships/image"/><Relationship Id="rId7" Target="../media/image3.svg" Type="http://schemas.openxmlformats.org/officeDocument/2006/relationships/image"/><Relationship Id="rId8" Target="../media/image7.jpe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66.png" Type="http://schemas.openxmlformats.org/officeDocument/2006/relationships/image"/><Relationship Id="rId6" Target="../media/image18.png" Type="http://schemas.openxmlformats.org/officeDocument/2006/relationships/image"/><Relationship Id="rId7" Target="../media/image19.sv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67.png" Type="http://schemas.openxmlformats.org/officeDocument/2006/relationships/image"/><Relationship Id="rId6" Target="../media/image10.png" Type="http://schemas.openxmlformats.org/officeDocument/2006/relationships/image"/><Relationship Id="rId7" Target="../media/image11.svg" Type="http://schemas.openxmlformats.org/officeDocument/2006/relationships/image"/><Relationship Id="rId8" Target="../media/image68.png" Type="http://schemas.openxmlformats.org/officeDocument/2006/relationships/image"/><Relationship Id="rId9" Target="../media/image69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70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4.png" Type="http://schemas.openxmlformats.org/officeDocument/2006/relationships/image"/><Relationship Id="rId11" Target="../media/image75.sv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71.png" Type="http://schemas.openxmlformats.org/officeDocument/2006/relationships/image"/><Relationship Id="rId6" Target="../media/image72.png" Type="http://schemas.openxmlformats.org/officeDocument/2006/relationships/image"/><Relationship Id="rId7" Target="../media/image73.svg" Type="http://schemas.openxmlformats.org/officeDocument/2006/relationships/image"/><Relationship Id="rId8" Target="../media/image10.png" Type="http://schemas.openxmlformats.org/officeDocument/2006/relationships/image"/><Relationship Id="rId9" Target="../media/image11.sv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76.png" Type="http://schemas.openxmlformats.org/officeDocument/2006/relationships/image"/><Relationship Id="rId6" Target="../media/image10.png" Type="http://schemas.openxmlformats.org/officeDocument/2006/relationships/image"/><Relationship Id="rId7" Target="../media/image11.svg" Type="http://schemas.openxmlformats.org/officeDocument/2006/relationships/image"/><Relationship Id="rId8" Target="../media/image18.png" Type="http://schemas.openxmlformats.org/officeDocument/2006/relationships/image"/><Relationship Id="rId9" Target="../media/image19.sv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2.png" Type="http://schemas.openxmlformats.org/officeDocument/2006/relationships/image"/><Relationship Id="rId11" Target="../media/image83.png" Type="http://schemas.openxmlformats.org/officeDocument/2006/relationships/image"/><Relationship Id="rId12" Target="../media/image84.sv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77.png" Type="http://schemas.openxmlformats.org/officeDocument/2006/relationships/image"/><Relationship Id="rId6" Target="../media/image78.png" Type="http://schemas.openxmlformats.org/officeDocument/2006/relationships/image"/><Relationship Id="rId7" Target="../media/image79.svg" Type="http://schemas.openxmlformats.org/officeDocument/2006/relationships/image"/><Relationship Id="rId8" Target="../media/image80.png" Type="http://schemas.openxmlformats.org/officeDocument/2006/relationships/image"/><Relationship Id="rId9" Target="../media/image81.sv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85.png" Type="http://schemas.openxmlformats.org/officeDocument/2006/relationships/image"/><Relationship Id="rId6" Target="../media/image86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0.svg" Type="http://schemas.openxmlformats.org/officeDocument/2006/relationships/image"/><Relationship Id="rId11" Target="../media/image21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Relationship Id="rId7" Target="../media/image87.png" Type="http://schemas.openxmlformats.org/officeDocument/2006/relationships/image"/><Relationship Id="rId8" Target="../media/image88.svg" Type="http://schemas.openxmlformats.org/officeDocument/2006/relationships/image"/><Relationship Id="rId9" Target="../media/image89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91.png" Type="http://schemas.openxmlformats.org/officeDocument/2006/relationships/image"/><Relationship Id="rId6" Target="../media/image92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6.svg" Type="http://schemas.openxmlformats.org/officeDocument/2006/relationships/image"/><Relationship Id="rId11" Target="../media/image97.png" Type="http://schemas.openxmlformats.org/officeDocument/2006/relationships/image"/><Relationship Id="rId12" Target="../media/image98.svg" Type="http://schemas.openxmlformats.org/officeDocument/2006/relationships/image"/><Relationship Id="rId13" Target="../media/image35.png" Type="http://schemas.openxmlformats.org/officeDocument/2006/relationships/image"/><Relationship Id="rId14" Target="../media/image99.png" Type="http://schemas.openxmlformats.org/officeDocument/2006/relationships/image"/><Relationship Id="rId15" Target="../media/image100.sv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93.png" Type="http://schemas.openxmlformats.org/officeDocument/2006/relationships/image"/><Relationship Id="rId6" Target="../media/image94.svg" Type="http://schemas.openxmlformats.org/officeDocument/2006/relationships/image"/><Relationship Id="rId7" Target="../media/image10.png" Type="http://schemas.openxmlformats.org/officeDocument/2006/relationships/image"/><Relationship Id="rId8" Target="../media/image11.svg" Type="http://schemas.openxmlformats.org/officeDocument/2006/relationships/image"/><Relationship Id="rId9" Target="../media/image95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8.jpe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01.pn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02.pn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03.pn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04.png" Type="http://schemas.openxmlformats.org/officeDocument/2006/relationships/image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0.svg" Type="http://schemas.openxmlformats.org/officeDocument/2006/relationships/image"/><Relationship Id="rId11" Target="../media/image111.png" Type="http://schemas.openxmlformats.org/officeDocument/2006/relationships/image"/><Relationship Id="rId12" Target="../media/image112.sv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05.png" Type="http://schemas.openxmlformats.org/officeDocument/2006/relationships/image"/><Relationship Id="rId6" Target="../media/image106.svg" Type="http://schemas.openxmlformats.org/officeDocument/2006/relationships/image"/><Relationship Id="rId7" Target="../media/image107.png" Type="http://schemas.openxmlformats.org/officeDocument/2006/relationships/image"/><Relationship Id="rId8" Target="../media/image108.svg" Type="http://schemas.openxmlformats.org/officeDocument/2006/relationships/image"/><Relationship Id="rId9" Target="../media/image109.png" Type="http://schemas.openxmlformats.org/officeDocument/2006/relationships/image"/></Relationships>
</file>

<file path=ppt/slides/_rels/slide3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13.png" Type="http://schemas.openxmlformats.org/officeDocument/2006/relationships/image"/><Relationship Id="rId6" Target="../media/image114.png" Type="http://schemas.openxmlformats.org/officeDocument/2006/relationships/image"/><Relationship Id="rId7" Target="../media/image115.svg" Type="http://schemas.openxmlformats.org/officeDocument/2006/relationships/image"/></Relationships>
</file>

<file path=ppt/slides/_rels/slide3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16.png" Type="http://schemas.openxmlformats.org/officeDocument/2006/relationships/image"/></Relationships>
</file>

<file path=ppt/slides/_rels/slide3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17.png" Type="http://schemas.openxmlformats.org/officeDocument/2006/relationships/image"/></Relationships>
</file>

<file path=ppt/slides/_rels/slide3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18.png" Type="http://schemas.openxmlformats.org/officeDocument/2006/relationships/image"/></Relationships>
</file>

<file path=ppt/slides/_rels/slide3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19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.png" Type="http://schemas.openxmlformats.org/officeDocument/2006/relationships/image"/><Relationship Id="rId11" Target="../media/image15.sv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9.jpeg" Type="http://schemas.openxmlformats.org/officeDocument/2006/relationships/image"/><Relationship Id="rId6" Target="../media/image10.png" Type="http://schemas.openxmlformats.org/officeDocument/2006/relationships/image"/><Relationship Id="rId7" Target="../media/image11.svg" Type="http://schemas.openxmlformats.org/officeDocument/2006/relationships/image"/><Relationship Id="rId8" Target="../media/image12.png" Type="http://schemas.openxmlformats.org/officeDocument/2006/relationships/image"/><Relationship Id="rId9" Target="../media/image13.png" Type="http://schemas.openxmlformats.org/officeDocument/2006/relationships/image"/></Relationships>
</file>

<file path=ppt/slides/_rels/slide4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20.png" Type="http://schemas.openxmlformats.org/officeDocument/2006/relationships/image"/></Relationships>
</file>

<file path=ppt/slides/_rels/slide4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21.png" Type="http://schemas.openxmlformats.org/officeDocument/2006/relationships/image"/></Relationships>
</file>

<file path=ppt/slides/_rels/slide4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22.png" Type="http://schemas.openxmlformats.org/officeDocument/2006/relationships/image"/></Relationships>
</file>

<file path=ppt/slides/_rels/slide4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23.png" Type="http://schemas.openxmlformats.org/officeDocument/2006/relationships/image"/></Relationships>
</file>

<file path=ppt/slides/_rels/slide4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24.png" Type="http://schemas.openxmlformats.org/officeDocument/2006/relationships/image"/></Relationships>
</file>

<file path=ppt/slides/_rels/slide4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24.png" Type="http://schemas.openxmlformats.org/officeDocument/2006/relationships/image"/></Relationships>
</file>

<file path=ppt/slides/_rels/slide4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25.png" Type="http://schemas.openxmlformats.org/officeDocument/2006/relationships/image"/></Relationships>
</file>

<file path=ppt/slides/_rels/slide4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26.png" Type="http://schemas.openxmlformats.org/officeDocument/2006/relationships/image"/><Relationship Id="rId6" Target="../media/image127.svg" Type="http://schemas.openxmlformats.org/officeDocument/2006/relationships/image"/></Relationships>
</file>

<file path=ppt/slides/_rels/slide4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28.png" Type="http://schemas.openxmlformats.org/officeDocument/2006/relationships/image"/><Relationship Id="rId6" Target="../media/image129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6.png" Type="http://schemas.openxmlformats.org/officeDocument/2006/relationships/image"/><Relationship Id="rId6" Target="../media/image17.svg" Type="http://schemas.openxmlformats.org/officeDocument/2006/relationships/image"/><Relationship Id="rId7" Target="../media/image18.png" Type="http://schemas.openxmlformats.org/officeDocument/2006/relationships/image"/><Relationship Id="rId8" Target="../media/image19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0.jpe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21.png" Type="http://schemas.openxmlformats.org/officeDocument/2006/relationships/image"/><Relationship Id="rId7" Target="../media/image22.png" Type="http://schemas.openxmlformats.org/officeDocument/2006/relationships/image"/><Relationship Id="rId8" Target="../media/image23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Relationship Id="rId7" Target="../media/image23.png" Type="http://schemas.openxmlformats.org/officeDocument/2006/relationships/image"/><Relationship Id="rId8" Target="../media/image22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Relationship Id="rId7" Target="../media/image21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24.png" Type="http://schemas.openxmlformats.org/officeDocument/2006/relationships/image"/><Relationship Id="rId5" Target="../media/image25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417602" y="4166407"/>
            <a:ext cx="15452796" cy="1193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599"/>
              </a:lnSpc>
            </a:pPr>
            <a:r>
              <a:rPr lang="en-US" sz="9999" spc="-549">
                <a:solidFill>
                  <a:srgbClr val="96B7C8"/>
                </a:solidFill>
                <a:latin typeface="Staatliches"/>
                <a:ea typeface="Staatliches"/>
                <a:cs typeface="Staatliches"/>
                <a:sym typeface="Staatliches"/>
              </a:rPr>
              <a:t>SMART RESUME ANALYIST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243117" y="0"/>
            <a:ext cx="1571166" cy="1571166"/>
          </a:xfrm>
          <a:custGeom>
            <a:avLst/>
            <a:gdLst/>
            <a:ahLst/>
            <a:cxnLst/>
            <a:rect r="r" b="b" t="t" l="l"/>
            <a:pathLst>
              <a:path h="1571166" w="1571166">
                <a:moveTo>
                  <a:pt x="0" y="0"/>
                </a:moveTo>
                <a:lnTo>
                  <a:pt x="1571166" y="0"/>
                </a:lnTo>
                <a:lnTo>
                  <a:pt x="1571166" y="1571166"/>
                </a:lnTo>
                <a:lnTo>
                  <a:pt x="0" y="15711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383386" y="5663674"/>
            <a:ext cx="11521228" cy="1661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948"/>
              </a:lnSpc>
            </a:pPr>
            <a:r>
              <a:rPr lang="en-US" sz="13893" spc="-764">
                <a:solidFill>
                  <a:srgbClr val="342D47"/>
                </a:solidFill>
                <a:latin typeface="Staatliches"/>
                <a:ea typeface="Staatliches"/>
                <a:cs typeface="Staatliches"/>
                <a:sym typeface="Staatliches"/>
              </a:rPr>
              <a:t>PRESENTATION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8851139"/>
            <a:ext cx="4165219" cy="6457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09"/>
              </a:lnSpc>
            </a:pPr>
            <a:r>
              <a:rPr lang="en-US" sz="2099">
                <a:solidFill>
                  <a:srgbClr val="342D47"/>
                </a:solidFill>
                <a:latin typeface="Agrandir"/>
                <a:ea typeface="Agrandir"/>
                <a:cs typeface="Agrandir"/>
                <a:sym typeface="Agrandir"/>
              </a:rPr>
              <a:t>VÕ PHƯỚC THỊNH (LEAD) - 24521711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193919" y="8851139"/>
            <a:ext cx="6538761" cy="6457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09"/>
              </a:lnSpc>
            </a:pPr>
            <a:r>
              <a:rPr lang="en-US" sz="2099">
                <a:solidFill>
                  <a:srgbClr val="342D47"/>
                </a:solidFill>
                <a:latin typeface="Agrandir"/>
                <a:ea typeface="Agrandir"/>
                <a:cs typeface="Agrandir"/>
                <a:sym typeface="Agrandir"/>
              </a:rPr>
              <a:t>LIÊN PHÚC THỊNH  - 24521686</a:t>
            </a:r>
          </a:p>
          <a:p>
            <a:pPr algn="ctr">
              <a:lnSpc>
                <a:spcPts val="2309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11732680" y="8851128"/>
            <a:ext cx="5777788" cy="360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310"/>
              </a:lnSpc>
            </a:pPr>
            <a:r>
              <a:rPr lang="en-US" sz="2100">
                <a:solidFill>
                  <a:srgbClr val="342D47"/>
                </a:solidFill>
                <a:latin typeface="Agrandir"/>
                <a:ea typeface="Agrandir"/>
                <a:cs typeface="Agrandir"/>
                <a:sym typeface="Agrandir"/>
              </a:rPr>
              <a:t>SMART-RESUME-ANALYIST.STREAMLIT.APP/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771242" y="824870"/>
            <a:ext cx="3548896" cy="3600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09"/>
              </a:lnSpc>
              <a:spcBef>
                <a:spcPct val="0"/>
              </a:spcBef>
            </a:pPr>
            <a:r>
              <a:rPr lang="en-US" b="true" sz="2099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SMART RESUME ANALYIST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58258" y="391073"/>
            <a:ext cx="1571166" cy="1571166"/>
          </a:xfrm>
          <a:custGeom>
            <a:avLst/>
            <a:gdLst/>
            <a:ahLst/>
            <a:cxnLst/>
            <a:rect r="r" b="b" t="t" l="l"/>
            <a:pathLst>
              <a:path h="1571166" w="1571166">
                <a:moveTo>
                  <a:pt x="0" y="0"/>
                </a:moveTo>
                <a:lnTo>
                  <a:pt x="1571165" y="0"/>
                </a:lnTo>
                <a:lnTo>
                  <a:pt x="1571165" y="1571166"/>
                </a:lnTo>
                <a:lnTo>
                  <a:pt x="0" y="15711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267349" y="3542736"/>
            <a:ext cx="2221443" cy="2696744"/>
          </a:xfrm>
          <a:custGeom>
            <a:avLst/>
            <a:gdLst/>
            <a:ahLst/>
            <a:cxnLst/>
            <a:rect r="r" b="b" t="t" l="l"/>
            <a:pathLst>
              <a:path h="2696744" w="2221443">
                <a:moveTo>
                  <a:pt x="0" y="0"/>
                </a:moveTo>
                <a:lnTo>
                  <a:pt x="2221443" y="0"/>
                </a:lnTo>
                <a:lnTo>
                  <a:pt x="2221443" y="2696744"/>
                </a:lnTo>
                <a:lnTo>
                  <a:pt x="0" y="269674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957422" y="3542736"/>
            <a:ext cx="2437849" cy="2549384"/>
          </a:xfrm>
          <a:custGeom>
            <a:avLst/>
            <a:gdLst/>
            <a:ahLst/>
            <a:cxnLst/>
            <a:rect r="r" b="b" t="t" l="l"/>
            <a:pathLst>
              <a:path h="2549384" w="2437849">
                <a:moveTo>
                  <a:pt x="0" y="0"/>
                </a:moveTo>
                <a:lnTo>
                  <a:pt x="2437848" y="0"/>
                </a:lnTo>
                <a:lnTo>
                  <a:pt x="2437848" y="2549384"/>
                </a:lnTo>
                <a:lnTo>
                  <a:pt x="0" y="254938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7198719" y="631022"/>
            <a:ext cx="7042374" cy="19302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888"/>
              </a:lnSpc>
            </a:pPr>
            <a:r>
              <a:rPr lang="en-US" sz="16149" spc="-888">
                <a:solidFill>
                  <a:srgbClr val="342D47"/>
                </a:solidFill>
                <a:latin typeface="Staatliches"/>
                <a:ea typeface="Staatliches"/>
                <a:cs typeface="Staatliches"/>
                <a:sym typeface="Staatliches"/>
              </a:rPr>
              <a:t>INPUT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086382" y="1215943"/>
            <a:ext cx="3548896" cy="3600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09"/>
              </a:lnSpc>
              <a:spcBef>
                <a:spcPct val="0"/>
              </a:spcBef>
            </a:pPr>
            <a:r>
              <a:rPr lang="en-US" b="true" sz="2099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SMART RESUME ANALYIST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90329" y="600991"/>
            <a:ext cx="1571166" cy="1571166"/>
          </a:xfrm>
          <a:custGeom>
            <a:avLst/>
            <a:gdLst/>
            <a:ahLst/>
            <a:cxnLst/>
            <a:rect r="r" b="b" t="t" l="l"/>
            <a:pathLst>
              <a:path h="1571166" w="1571166">
                <a:moveTo>
                  <a:pt x="0" y="0"/>
                </a:moveTo>
                <a:lnTo>
                  <a:pt x="1571165" y="0"/>
                </a:lnTo>
                <a:lnTo>
                  <a:pt x="1571165" y="1571166"/>
                </a:lnTo>
                <a:lnTo>
                  <a:pt x="0" y="15711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727432" y="3196990"/>
            <a:ext cx="3945064" cy="4114800"/>
          </a:xfrm>
          <a:custGeom>
            <a:avLst/>
            <a:gdLst/>
            <a:ahLst/>
            <a:cxnLst/>
            <a:rect r="r" b="b" t="t" l="l"/>
            <a:pathLst>
              <a:path h="4114800" w="3945064">
                <a:moveTo>
                  <a:pt x="0" y="0"/>
                </a:moveTo>
                <a:lnTo>
                  <a:pt x="3945064" y="0"/>
                </a:lnTo>
                <a:lnTo>
                  <a:pt x="394506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219128" y="4301614"/>
            <a:ext cx="3320578" cy="2793436"/>
          </a:xfrm>
          <a:custGeom>
            <a:avLst/>
            <a:gdLst/>
            <a:ahLst/>
            <a:cxnLst/>
            <a:rect r="r" b="b" t="t" l="l"/>
            <a:pathLst>
              <a:path h="2793436" w="3320578">
                <a:moveTo>
                  <a:pt x="0" y="0"/>
                </a:moveTo>
                <a:lnTo>
                  <a:pt x="3320578" y="0"/>
                </a:lnTo>
                <a:lnTo>
                  <a:pt x="3320578" y="2793436"/>
                </a:lnTo>
                <a:lnTo>
                  <a:pt x="0" y="279343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208406" y="2829475"/>
            <a:ext cx="2360866" cy="4114800"/>
          </a:xfrm>
          <a:custGeom>
            <a:avLst/>
            <a:gdLst/>
            <a:ahLst/>
            <a:cxnLst/>
            <a:rect r="r" b="b" t="t" l="l"/>
            <a:pathLst>
              <a:path h="4114800" w="2360866">
                <a:moveTo>
                  <a:pt x="0" y="0"/>
                </a:moveTo>
                <a:lnTo>
                  <a:pt x="2360866" y="0"/>
                </a:lnTo>
                <a:lnTo>
                  <a:pt x="236086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6878409" y="1266706"/>
            <a:ext cx="7042374" cy="19302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888"/>
              </a:lnSpc>
            </a:pPr>
            <a:r>
              <a:rPr lang="en-US" sz="16149" spc="-888">
                <a:solidFill>
                  <a:srgbClr val="342D47"/>
                </a:solidFill>
                <a:latin typeface="Staatliches"/>
                <a:ea typeface="Staatliches"/>
                <a:cs typeface="Staatliches"/>
                <a:sym typeface="Staatliches"/>
              </a:rPr>
              <a:t>INPUT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718453" y="1425862"/>
            <a:ext cx="3548896" cy="3600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09"/>
              </a:lnSpc>
              <a:spcBef>
                <a:spcPct val="0"/>
              </a:spcBef>
            </a:pPr>
            <a:r>
              <a:rPr lang="en-US" b="true" sz="2099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SMART RESUME ANALYIST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9056203">
            <a:off x="11501109" y="4653893"/>
            <a:ext cx="1883910" cy="1200993"/>
          </a:xfrm>
          <a:custGeom>
            <a:avLst/>
            <a:gdLst/>
            <a:ahLst/>
            <a:cxnLst/>
            <a:rect r="r" b="b" t="t" l="l"/>
            <a:pathLst>
              <a:path h="1200993" w="1883910">
                <a:moveTo>
                  <a:pt x="0" y="0"/>
                </a:moveTo>
                <a:lnTo>
                  <a:pt x="1883911" y="0"/>
                </a:lnTo>
                <a:lnTo>
                  <a:pt x="1883911" y="1200993"/>
                </a:lnTo>
                <a:lnTo>
                  <a:pt x="0" y="120099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90329" y="600991"/>
            <a:ext cx="1571166" cy="1571166"/>
          </a:xfrm>
          <a:custGeom>
            <a:avLst/>
            <a:gdLst/>
            <a:ahLst/>
            <a:cxnLst/>
            <a:rect r="r" b="b" t="t" l="l"/>
            <a:pathLst>
              <a:path h="1571166" w="1571166">
                <a:moveTo>
                  <a:pt x="0" y="0"/>
                </a:moveTo>
                <a:lnTo>
                  <a:pt x="1571165" y="0"/>
                </a:lnTo>
                <a:lnTo>
                  <a:pt x="1571165" y="1571166"/>
                </a:lnTo>
                <a:lnTo>
                  <a:pt x="0" y="15711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31449" y="2351333"/>
            <a:ext cx="1846968" cy="1877477"/>
          </a:xfrm>
          <a:custGeom>
            <a:avLst/>
            <a:gdLst/>
            <a:ahLst/>
            <a:cxnLst/>
            <a:rect r="r" b="b" t="t" l="l"/>
            <a:pathLst>
              <a:path h="1877477" w="1846968">
                <a:moveTo>
                  <a:pt x="0" y="0"/>
                </a:moveTo>
                <a:lnTo>
                  <a:pt x="1846968" y="0"/>
                </a:lnTo>
                <a:lnTo>
                  <a:pt x="1846968" y="1877477"/>
                </a:lnTo>
                <a:lnTo>
                  <a:pt x="0" y="187747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6878409" y="1266706"/>
            <a:ext cx="7042374" cy="19302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888"/>
              </a:lnSpc>
            </a:pPr>
            <a:r>
              <a:rPr lang="en-US" sz="16149" spc="-888">
                <a:solidFill>
                  <a:srgbClr val="342D47"/>
                </a:solidFill>
                <a:latin typeface="Staatliches"/>
                <a:ea typeface="Staatliches"/>
                <a:cs typeface="Staatliches"/>
                <a:sym typeface="Staatliches"/>
              </a:rPr>
              <a:t>INPUT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718453" y="1425862"/>
            <a:ext cx="3548896" cy="3600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09"/>
              </a:lnSpc>
              <a:spcBef>
                <a:spcPct val="0"/>
              </a:spcBef>
            </a:pPr>
            <a:r>
              <a:rPr lang="en-US" b="true" sz="2099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SMART RESUME ANALYIST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5528737" y="4936447"/>
            <a:ext cx="1883910" cy="1200993"/>
          </a:xfrm>
          <a:custGeom>
            <a:avLst/>
            <a:gdLst/>
            <a:ahLst/>
            <a:cxnLst/>
            <a:rect r="r" b="b" t="t" l="l"/>
            <a:pathLst>
              <a:path h="1200993" w="1883910">
                <a:moveTo>
                  <a:pt x="0" y="0"/>
                </a:moveTo>
                <a:lnTo>
                  <a:pt x="1883911" y="0"/>
                </a:lnTo>
                <a:lnTo>
                  <a:pt x="1883911" y="1200993"/>
                </a:lnTo>
                <a:lnTo>
                  <a:pt x="0" y="120099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13538878" y="4212951"/>
            <a:ext cx="4303242" cy="2420574"/>
          </a:xfrm>
          <a:custGeom>
            <a:avLst/>
            <a:gdLst/>
            <a:ahLst/>
            <a:cxnLst/>
            <a:rect r="r" b="b" t="t" l="l"/>
            <a:pathLst>
              <a:path h="2420574" w="4303242">
                <a:moveTo>
                  <a:pt x="0" y="0"/>
                </a:moveTo>
                <a:lnTo>
                  <a:pt x="4303242" y="0"/>
                </a:lnTo>
                <a:lnTo>
                  <a:pt x="4303242" y="2420574"/>
                </a:lnTo>
                <a:lnTo>
                  <a:pt x="0" y="242057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7412648" y="4048729"/>
            <a:ext cx="4534729" cy="2584795"/>
          </a:xfrm>
          <a:custGeom>
            <a:avLst/>
            <a:gdLst/>
            <a:ahLst/>
            <a:cxnLst/>
            <a:rect r="r" b="b" t="t" l="l"/>
            <a:pathLst>
              <a:path h="2584795" w="4534729">
                <a:moveTo>
                  <a:pt x="0" y="0"/>
                </a:moveTo>
                <a:lnTo>
                  <a:pt x="4534728" y="0"/>
                </a:lnTo>
                <a:lnTo>
                  <a:pt x="4534728" y="2584796"/>
                </a:lnTo>
                <a:lnTo>
                  <a:pt x="0" y="258479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11825221" y="4936447"/>
            <a:ext cx="1883910" cy="1200993"/>
          </a:xfrm>
          <a:custGeom>
            <a:avLst/>
            <a:gdLst/>
            <a:ahLst/>
            <a:cxnLst/>
            <a:rect r="r" b="b" t="t" l="l"/>
            <a:pathLst>
              <a:path h="1200993" w="1883910">
                <a:moveTo>
                  <a:pt x="0" y="0"/>
                </a:moveTo>
                <a:lnTo>
                  <a:pt x="1883911" y="0"/>
                </a:lnTo>
                <a:lnTo>
                  <a:pt x="1883911" y="1200993"/>
                </a:lnTo>
                <a:lnTo>
                  <a:pt x="0" y="120099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1" id="11"/>
          <p:cNvSpPr/>
          <p:nvPr/>
        </p:nvSpPr>
        <p:spPr>
          <a:xfrm flipH="false" flipV="false" rot="5400000">
            <a:off x="14748544" y="6993847"/>
            <a:ext cx="1883910" cy="1200993"/>
          </a:xfrm>
          <a:custGeom>
            <a:avLst/>
            <a:gdLst/>
            <a:ahLst/>
            <a:cxnLst/>
            <a:rect r="r" b="b" t="t" l="l"/>
            <a:pathLst>
              <a:path h="1200993" w="1883910">
                <a:moveTo>
                  <a:pt x="0" y="0"/>
                </a:moveTo>
                <a:lnTo>
                  <a:pt x="1883910" y="0"/>
                </a:lnTo>
                <a:lnTo>
                  <a:pt x="1883910" y="1200993"/>
                </a:lnTo>
                <a:lnTo>
                  <a:pt x="0" y="120099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14655396" y="8407647"/>
            <a:ext cx="2070206" cy="2070206"/>
          </a:xfrm>
          <a:custGeom>
            <a:avLst/>
            <a:gdLst/>
            <a:ahLst/>
            <a:cxnLst/>
            <a:rect r="r" b="b" t="t" l="l"/>
            <a:pathLst>
              <a:path h="2070206" w="2070206">
                <a:moveTo>
                  <a:pt x="0" y="0"/>
                </a:moveTo>
                <a:lnTo>
                  <a:pt x="2070206" y="0"/>
                </a:lnTo>
                <a:lnTo>
                  <a:pt x="2070206" y="2070206"/>
                </a:lnTo>
                <a:lnTo>
                  <a:pt x="0" y="207020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3" id="13"/>
          <p:cNvSpPr/>
          <p:nvPr/>
        </p:nvSpPr>
        <p:spPr>
          <a:xfrm flipH="false" flipV="false" rot="0">
            <a:off x="12566238" y="8766765"/>
            <a:ext cx="1945281" cy="1351970"/>
          </a:xfrm>
          <a:custGeom>
            <a:avLst/>
            <a:gdLst/>
            <a:ahLst/>
            <a:cxnLst/>
            <a:rect r="r" b="b" t="t" l="l"/>
            <a:pathLst>
              <a:path h="1351970" w="1945281">
                <a:moveTo>
                  <a:pt x="0" y="0"/>
                </a:moveTo>
                <a:lnTo>
                  <a:pt x="1945280" y="0"/>
                </a:lnTo>
                <a:lnTo>
                  <a:pt x="1945280" y="1351970"/>
                </a:lnTo>
                <a:lnTo>
                  <a:pt x="0" y="135197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4" id="14"/>
          <p:cNvSpPr/>
          <p:nvPr/>
        </p:nvSpPr>
        <p:spPr>
          <a:xfrm flipH="false" flipV="false" rot="0">
            <a:off x="1718453" y="4527089"/>
            <a:ext cx="1663734" cy="2019708"/>
          </a:xfrm>
          <a:custGeom>
            <a:avLst/>
            <a:gdLst/>
            <a:ahLst/>
            <a:cxnLst/>
            <a:rect r="r" b="b" t="t" l="l"/>
            <a:pathLst>
              <a:path h="2019708" w="1663734">
                <a:moveTo>
                  <a:pt x="0" y="0"/>
                </a:moveTo>
                <a:lnTo>
                  <a:pt x="1663735" y="0"/>
                </a:lnTo>
                <a:lnTo>
                  <a:pt x="1663735" y="2019708"/>
                </a:lnTo>
                <a:lnTo>
                  <a:pt x="0" y="201970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5" id="15"/>
          <p:cNvSpPr/>
          <p:nvPr/>
        </p:nvSpPr>
        <p:spPr>
          <a:xfrm flipH="false" flipV="false" rot="0">
            <a:off x="3702927" y="4527089"/>
            <a:ext cx="1825810" cy="1909344"/>
          </a:xfrm>
          <a:custGeom>
            <a:avLst/>
            <a:gdLst/>
            <a:ahLst/>
            <a:cxnLst/>
            <a:rect r="r" b="b" t="t" l="l"/>
            <a:pathLst>
              <a:path h="1909344" w="1825810">
                <a:moveTo>
                  <a:pt x="0" y="0"/>
                </a:moveTo>
                <a:lnTo>
                  <a:pt x="1825810" y="0"/>
                </a:lnTo>
                <a:lnTo>
                  <a:pt x="1825810" y="1909344"/>
                </a:lnTo>
                <a:lnTo>
                  <a:pt x="0" y="1909344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51623" y="2332580"/>
            <a:ext cx="17984753" cy="7954420"/>
            <a:chOff x="0" y="0"/>
            <a:chExt cx="23979671" cy="10605894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3"/>
            <a:srcRect l="682" t="0" r="682" b="0"/>
            <a:stretch>
              <a:fillRect/>
            </a:stretch>
          </p:blipFill>
          <p:spPr>
            <a:xfrm flipH="false" flipV="false">
              <a:off x="0" y="0"/>
              <a:ext cx="23979671" cy="10605894"/>
            </a:xfrm>
            <a:prstGeom prst="rect">
              <a:avLst/>
            </a:prstGeom>
          </p:spPr>
        </p:pic>
      </p:grpSp>
      <p:sp>
        <p:nvSpPr>
          <p:cNvPr name="Freeform 5" id="5"/>
          <p:cNvSpPr/>
          <p:nvPr/>
        </p:nvSpPr>
        <p:spPr>
          <a:xfrm flipH="false" flipV="false" rot="0">
            <a:off x="558258" y="391073"/>
            <a:ext cx="1571166" cy="1571166"/>
          </a:xfrm>
          <a:custGeom>
            <a:avLst/>
            <a:gdLst/>
            <a:ahLst/>
            <a:cxnLst/>
            <a:rect r="r" b="b" t="t" l="l"/>
            <a:pathLst>
              <a:path h="1571166" w="1571166">
                <a:moveTo>
                  <a:pt x="0" y="0"/>
                </a:moveTo>
                <a:lnTo>
                  <a:pt x="1571165" y="0"/>
                </a:lnTo>
                <a:lnTo>
                  <a:pt x="1571165" y="1571166"/>
                </a:lnTo>
                <a:lnTo>
                  <a:pt x="0" y="15711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938157" y="560364"/>
            <a:ext cx="10397416" cy="19302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888"/>
              </a:lnSpc>
            </a:pPr>
            <a:r>
              <a:rPr lang="en-US" sz="16149" spc="-888">
                <a:solidFill>
                  <a:srgbClr val="342D47"/>
                </a:solidFill>
                <a:latin typeface="Staatliches"/>
                <a:ea typeface="Staatliches"/>
                <a:cs typeface="Staatliches"/>
                <a:sym typeface="Staatliches"/>
              </a:rPr>
              <a:t>EXPLANATION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086382" y="1215943"/>
            <a:ext cx="3548896" cy="3600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09"/>
              </a:lnSpc>
              <a:spcBef>
                <a:spcPct val="0"/>
              </a:spcBef>
            </a:pPr>
            <a:r>
              <a:rPr lang="en-US" b="true" sz="2099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SMART RESUME ANALYIST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58258" y="391073"/>
            <a:ext cx="1571166" cy="1571166"/>
          </a:xfrm>
          <a:custGeom>
            <a:avLst/>
            <a:gdLst/>
            <a:ahLst/>
            <a:cxnLst/>
            <a:rect r="r" b="b" t="t" l="l"/>
            <a:pathLst>
              <a:path h="1571166" w="1571166">
                <a:moveTo>
                  <a:pt x="0" y="0"/>
                </a:moveTo>
                <a:lnTo>
                  <a:pt x="1571165" y="0"/>
                </a:lnTo>
                <a:lnTo>
                  <a:pt x="1571165" y="1571166"/>
                </a:lnTo>
                <a:lnTo>
                  <a:pt x="0" y="15711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68115" y="2490648"/>
            <a:ext cx="15067459" cy="3352510"/>
          </a:xfrm>
          <a:custGeom>
            <a:avLst/>
            <a:gdLst/>
            <a:ahLst/>
            <a:cxnLst/>
            <a:rect r="r" b="b" t="t" l="l"/>
            <a:pathLst>
              <a:path h="3352510" w="15067459">
                <a:moveTo>
                  <a:pt x="0" y="0"/>
                </a:moveTo>
                <a:lnTo>
                  <a:pt x="15067459" y="0"/>
                </a:lnTo>
                <a:lnTo>
                  <a:pt x="15067459" y="3352509"/>
                </a:lnTo>
                <a:lnTo>
                  <a:pt x="0" y="335250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0" y="6740998"/>
            <a:ext cx="2221443" cy="2696744"/>
          </a:xfrm>
          <a:custGeom>
            <a:avLst/>
            <a:gdLst/>
            <a:ahLst/>
            <a:cxnLst/>
            <a:rect r="r" b="b" t="t" l="l"/>
            <a:pathLst>
              <a:path h="2696744" w="2221443">
                <a:moveTo>
                  <a:pt x="0" y="0"/>
                </a:moveTo>
                <a:lnTo>
                  <a:pt x="2221443" y="0"/>
                </a:lnTo>
                <a:lnTo>
                  <a:pt x="2221443" y="2696744"/>
                </a:lnTo>
                <a:lnTo>
                  <a:pt x="0" y="269674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558482" y="7628715"/>
            <a:ext cx="1883910" cy="1200993"/>
          </a:xfrm>
          <a:custGeom>
            <a:avLst/>
            <a:gdLst/>
            <a:ahLst/>
            <a:cxnLst/>
            <a:rect r="r" b="b" t="t" l="l"/>
            <a:pathLst>
              <a:path h="1200993" w="1883910">
                <a:moveTo>
                  <a:pt x="0" y="0"/>
                </a:moveTo>
                <a:lnTo>
                  <a:pt x="1883911" y="0"/>
                </a:lnTo>
                <a:lnTo>
                  <a:pt x="1883911" y="1200993"/>
                </a:lnTo>
                <a:lnTo>
                  <a:pt x="0" y="120099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602137" y="6936814"/>
            <a:ext cx="4534729" cy="2584795"/>
          </a:xfrm>
          <a:custGeom>
            <a:avLst/>
            <a:gdLst/>
            <a:ahLst/>
            <a:cxnLst/>
            <a:rect r="r" b="b" t="t" l="l"/>
            <a:pathLst>
              <a:path h="2584795" w="4534729">
                <a:moveTo>
                  <a:pt x="0" y="0"/>
                </a:moveTo>
                <a:lnTo>
                  <a:pt x="4534728" y="0"/>
                </a:lnTo>
                <a:lnTo>
                  <a:pt x="4534728" y="2584795"/>
                </a:lnTo>
                <a:lnTo>
                  <a:pt x="0" y="258479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264484" y="6905220"/>
            <a:ext cx="2437849" cy="2549384"/>
          </a:xfrm>
          <a:custGeom>
            <a:avLst/>
            <a:gdLst/>
            <a:ahLst/>
            <a:cxnLst/>
            <a:rect r="r" b="b" t="t" l="l"/>
            <a:pathLst>
              <a:path h="2549384" w="2437849">
                <a:moveTo>
                  <a:pt x="0" y="0"/>
                </a:moveTo>
                <a:lnTo>
                  <a:pt x="2437848" y="0"/>
                </a:lnTo>
                <a:lnTo>
                  <a:pt x="2437848" y="2549384"/>
                </a:lnTo>
                <a:lnTo>
                  <a:pt x="0" y="254938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1298790" y="7579415"/>
            <a:ext cx="1883910" cy="1200993"/>
          </a:xfrm>
          <a:custGeom>
            <a:avLst/>
            <a:gdLst/>
            <a:ahLst/>
            <a:cxnLst/>
            <a:rect r="r" b="b" t="t" l="l"/>
            <a:pathLst>
              <a:path h="1200993" w="1883910">
                <a:moveTo>
                  <a:pt x="0" y="0"/>
                </a:moveTo>
                <a:lnTo>
                  <a:pt x="1883911" y="0"/>
                </a:lnTo>
                <a:lnTo>
                  <a:pt x="1883911" y="1200993"/>
                </a:lnTo>
                <a:lnTo>
                  <a:pt x="0" y="120099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6681873" y="7426148"/>
            <a:ext cx="1606127" cy="1606127"/>
          </a:xfrm>
          <a:custGeom>
            <a:avLst/>
            <a:gdLst/>
            <a:ahLst/>
            <a:cxnLst/>
            <a:rect r="r" b="b" t="t" l="l"/>
            <a:pathLst>
              <a:path h="1606127" w="1606127">
                <a:moveTo>
                  <a:pt x="0" y="0"/>
                </a:moveTo>
                <a:lnTo>
                  <a:pt x="1606127" y="0"/>
                </a:lnTo>
                <a:lnTo>
                  <a:pt x="1606127" y="1606127"/>
                </a:lnTo>
                <a:lnTo>
                  <a:pt x="0" y="1606127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3230326" y="7022411"/>
            <a:ext cx="2133917" cy="2133917"/>
          </a:xfrm>
          <a:custGeom>
            <a:avLst/>
            <a:gdLst/>
            <a:ahLst/>
            <a:cxnLst/>
            <a:rect r="r" b="b" t="t" l="l"/>
            <a:pathLst>
              <a:path h="2133917" w="2133917">
                <a:moveTo>
                  <a:pt x="0" y="0"/>
                </a:moveTo>
                <a:lnTo>
                  <a:pt x="2133916" y="0"/>
                </a:lnTo>
                <a:lnTo>
                  <a:pt x="2133916" y="2133917"/>
                </a:lnTo>
                <a:lnTo>
                  <a:pt x="0" y="2133917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4355600" y="7022411"/>
            <a:ext cx="1008642" cy="1008642"/>
          </a:xfrm>
          <a:custGeom>
            <a:avLst/>
            <a:gdLst/>
            <a:ahLst/>
            <a:cxnLst/>
            <a:rect r="r" b="b" t="t" l="l"/>
            <a:pathLst>
              <a:path h="1008642" w="1008642">
                <a:moveTo>
                  <a:pt x="0" y="0"/>
                </a:moveTo>
                <a:lnTo>
                  <a:pt x="1008642" y="0"/>
                </a:lnTo>
                <a:lnTo>
                  <a:pt x="1008642" y="1008643"/>
                </a:lnTo>
                <a:lnTo>
                  <a:pt x="0" y="1008643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5364242" y="7829884"/>
            <a:ext cx="1252791" cy="798655"/>
          </a:xfrm>
          <a:custGeom>
            <a:avLst/>
            <a:gdLst/>
            <a:ahLst/>
            <a:cxnLst/>
            <a:rect r="r" b="b" t="t" l="l"/>
            <a:pathLst>
              <a:path h="798655" w="1252791">
                <a:moveTo>
                  <a:pt x="0" y="0"/>
                </a:moveTo>
                <a:lnTo>
                  <a:pt x="1252792" y="0"/>
                </a:lnTo>
                <a:lnTo>
                  <a:pt x="1252792" y="798655"/>
                </a:lnTo>
                <a:lnTo>
                  <a:pt x="0" y="79865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2264484" y="4056217"/>
            <a:ext cx="5213956" cy="556026"/>
            <a:chOff x="0" y="0"/>
            <a:chExt cx="7514590" cy="80137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47506" y="-6827"/>
              <a:ext cx="7421459" cy="784453"/>
            </a:xfrm>
            <a:custGeom>
              <a:avLst/>
              <a:gdLst/>
              <a:ahLst/>
              <a:cxnLst/>
              <a:rect r="r" b="b" t="t" l="l"/>
              <a:pathLst>
                <a:path h="784453" w="7421459">
                  <a:moveTo>
                    <a:pt x="167124" y="174467"/>
                  </a:moveTo>
                  <a:cubicBezTo>
                    <a:pt x="73144" y="257017"/>
                    <a:pt x="73144" y="265907"/>
                    <a:pt x="69334" y="288767"/>
                  </a:cubicBezTo>
                  <a:cubicBezTo>
                    <a:pt x="57904" y="342107"/>
                    <a:pt x="36314" y="502127"/>
                    <a:pt x="50284" y="563087"/>
                  </a:cubicBezTo>
                  <a:cubicBezTo>
                    <a:pt x="57904" y="597377"/>
                    <a:pt x="87114" y="616427"/>
                    <a:pt x="92194" y="639287"/>
                  </a:cubicBezTo>
                  <a:cubicBezTo>
                    <a:pt x="96004" y="654527"/>
                    <a:pt x="83304" y="671037"/>
                    <a:pt x="90924" y="681197"/>
                  </a:cubicBezTo>
                  <a:cubicBezTo>
                    <a:pt x="101084" y="695167"/>
                    <a:pt x="120134" y="692627"/>
                    <a:pt x="167124" y="697707"/>
                  </a:cubicBezTo>
                  <a:cubicBezTo>
                    <a:pt x="607814" y="744697"/>
                    <a:pt x="6832084" y="702787"/>
                    <a:pt x="7239755" y="704057"/>
                  </a:cubicBezTo>
                  <a:cubicBezTo>
                    <a:pt x="7279124" y="705327"/>
                    <a:pt x="7286744" y="700247"/>
                    <a:pt x="7303255" y="705327"/>
                  </a:cubicBezTo>
                  <a:cubicBezTo>
                    <a:pt x="7317224" y="709137"/>
                    <a:pt x="7327384" y="729457"/>
                    <a:pt x="7336274" y="724377"/>
                  </a:cubicBezTo>
                  <a:cubicBezTo>
                    <a:pt x="7361674" y="711677"/>
                    <a:pt x="7378184" y="467837"/>
                    <a:pt x="7366755" y="413227"/>
                  </a:cubicBezTo>
                  <a:cubicBezTo>
                    <a:pt x="7362944" y="391637"/>
                    <a:pt x="7351514" y="389097"/>
                    <a:pt x="7345164" y="371317"/>
                  </a:cubicBezTo>
                  <a:cubicBezTo>
                    <a:pt x="7336274" y="343377"/>
                    <a:pt x="7342624" y="286227"/>
                    <a:pt x="7331194" y="255747"/>
                  </a:cubicBezTo>
                  <a:cubicBezTo>
                    <a:pt x="7322305" y="231617"/>
                    <a:pt x="7308334" y="208757"/>
                    <a:pt x="7293094" y="197327"/>
                  </a:cubicBezTo>
                  <a:cubicBezTo>
                    <a:pt x="7281664" y="189707"/>
                    <a:pt x="7261344" y="196057"/>
                    <a:pt x="7251184" y="187167"/>
                  </a:cubicBezTo>
                  <a:cubicBezTo>
                    <a:pt x="7238484" y="175737"/>
                    <a:pt x="7243564" y="146527"/>
                    <a:pt x="7228324" y="135097"/>
                  </a:cubicBezTo>
                  <a:cubicBezTo>
                    <a:pt x="7208005" y="118587"/>
                    <a:pt x="7187684" y="121127"/>
                    <a:pt x="7127994" y="114777"/>
                  </a:cubicBezTo>
                  <a:cubicBezTo>
                    <a:pt x="6641584" y="66517"/>
                    <a:pt x="634484" y="184627"/>
                    <a:pt x="388104" y="107157"/>
                  </a:cubicBezTo>
                  <a:cubicBezTo>
                    <a:pt x="371594" y="102077"/>
                    <a:pt x="367784" y="98267"/>
                    <a:pt x="365244" y="90647"/>
                  </a:cubicBezTo>
                  <a:cubicBezTo>
                    <a:pt x="362704" y="84297"/>
                    <a:pt x="366514" y="69057"/>
                    <a:pt x="371594" y="63977"/>
                  </a:cubicBezTo>
                  <a:cubicBezTo>
                    <a:pt x="376674" y="58897"/>
                    <a:pt x="389374" y="57627"/>
                    <a:pt x="395724" y="58897"/>
                  </a:cubicBezTo>
                  <a:cubicBezTo>
                    <a:pt x="402074" y="61437"/>
                    <a:pt x="409694" y="69057"/>
                    <a:pt x="410964" y="75407"/>
                  </a:cubicBezTo>
                  <a:cubicBezTo>
                    <a:pt x="413504" y="81757"/>
                    <a:pt x="410964" y="93187"/>
                    <a:pt x="405884" y="98267"/>
                  </a:cubicBezTo>
                  <a:cubicBezTo>
                    <a:pt x="402074" y="103347"/>
                    <a:pt x="391914" y="107157"/>
                    <a:pt x="385564" y="107157"/>
                  </a:cubicBezTo>
                  <a:cubicBezTo>
                    <a:pt x="377944" y="105887"/>
                    <a:pt x="369054" y="99537"/>
                    <a:pt x="366514" y="94457"/>
                  </a:cubicBezTo>
                  <a:cubicBezTo>
                    <a:pt x="362704" y="88107"/>
                    <a:pt x="362704" y="76677"/>
                    <a:pt x="366514" y="70327"/>
                  </a:cubicBezTo>
                  <a:cubicBezTo>
                    <a:pt x="370324" y="63977"/>
                    <a:pt x="385564" y="57627"/>
                    <a:pt x="393184" y="58897"/>
                  </a:cubicBezTo>
                  <a:cubicBezTo>
                    <a:pt x="399534" y="58897"/>
                    <a:pt x="408424" y="66517"/>
                    <a:pt x="410964" y="72867"/>
                  </a:cubicBezTo>
                  <a:cubicBezTo>
                    <a:pt x="413504" y="79217"/>
                    <a:pt x="412234" y="90647"/>
                    <a:pt x="408424" y="95727"/>
                  </a:cubicBezTo>
                  <a:cubicBezTo>
                    <a:pt x="404614" y="102077"/>
                    <a:pt x="394454" y="107157"/>
                    <a:pt x="388104" y="107157"/>
                  </a:cubicBezTo>
                  <a:cubicBezTo>
                    <a:pt x="380484" y="107157"/>
                    <a:pt x="371594" y="102077"/>
                    <a:pt x="367784" y="95727"/>
                  </a:cubicBezTo>
                  <a:cubicBezTo>
                    <a:pt x="363974" y="90647"/>
                    <a:pt x="362704" y="80487"/>
                    <a:pt x="365244" y="74137"/>
                  </a:cubicBezTo>
                  <a:cubicBezTo>
                    <a:pt x="367784" y="66517"/>
                    <a:pt x="371594" y="62707"/>
                    <a:pt x="388104" y="57627"/>
                  </a:cubicBezTo>
                  <a:cubicBezTo>
                    <a:pt x="634484" y="-18573"/>
                    <a:pt x="6487914" y="-19843"/>
                    <a:pt x="7096244" y="57627"/>
                  </a:cubicBezTo>
                  <a:cubicBezTo>
                    <a:pt x="7194034" y="70327"/>
                    <a:pt x="7237214" y="77947"/>
                    <a:pt x="7262614" y="102077"/>
                  </a:cubicBezTo>
                  <a:cubicBezTo>
                    <a:pt x="7276584" y="114777"/>
                    <a:pt x="7268964" y="135097"/>
                    <a:pt x="7279124" y="146527"/>
                  </a:cubicBezTo>
                  <a:cubicBezTo>
                    <a:pt x="7290555" y="157957"/>
                    <a:pt x="7315955" y="155417"/>
                    <a:pt x="7331194" y="168117"/>
                  </a:cubicBezTo>
                  <a:cubicBezTo>
                    <a:pt x="7348974" y="184627"/>
                    <a:pt x="7366755" y="213837"/>
                    <a:pt x="7376914" y="241777"/>
                  </a:cubicBezTo>
                  <a:cubicBezTo>
                    <a:pt x="7388344" y="273527"/>
                    <a:pt x="7383264" y="320517"/>
                    <a:pt x="7390884" y="350997"/>
                  </a:cubicBezTo>
                  <a:cubicBezTo>
                    <a:pt x="7397234" y="375127"/>
                    <a:pt x="7412474" y="384017"/>
                    <a:pt x="7416284" y="414497"/>
                  </a:cubicBezTo>
                  <a:cubicBezTo>
                    <a:pt x="7425174" y="479267"/>
                    <a:pt x="7427714" y="687547"/>
                    <a:pt x="7380724" y="737077"/>
                  </a:cubicBezTo>
                  <a:cubicBezTo>
                    <a:pt x="7350244" y="768827"/>
                    <a:pt x="7322305" y="751047"/>
                    <a:pt x="7239755" y="757397"/>
                  </a:cubicBezTo>
                  <a:cubicBezTo>
                    <a:pt x="6656824" y="798037"/>
                    <a:pt x="530344" y="790417"/>
                    <a:pt x="156964" y="751047"/>
                  </a:cubicBezTo>
                  <a:cubicBezTo>
                    <a:pt x="123944" y="747237"/>
                    <a:pt x="121404" y="745967"/>
                    <a:pt x="103624" y="739617"/>
                  </a:cubicBezTo>
                  <a:cubicBezTo>
                    <a:pt x="85844" y="731997"/>
                    <a:pt x="64254" y="724377"/>
                    <a:pt x="52824" y="706597"/>
                  </a:cubicBezTo>
                  <a:cubicBezTo>
                    <a:pt x="38854" y="685007"/>
                    <a:pt x="47744" y="632937"/>
                    <a:pt x="36314" y="610077"/>
                  </a:cubicBezTo>
                  <a:cubicBezTo>
                    <a:pt x="28694" y="594837"/>
                    <a:pt x="12184" y="593567"/>
                    <a:pt x="5834" y="577057"/>
                  </a:cubicBezTo>
                  <a:cubicBezTo>
                    <a:pt x="-5596" y="549117"/>
                    <a:pt x="3294" y="491967"/>
                    <a:pt x="3294" y="448787"/>
                  </a:cubicBezTo>
                  <a:cubicBezTo>
                    <a:pt x="3294" y="408147"/>
                    <a:pt x="2024" y="367507"/>
                    <a:pt x="8374" y="326867"/>
                  </a:cubicBezTo>
                  <a:cubicBezTo>
                    <a:pt x="15994" y="284957"/>
                    <a:pt x="26154" y="235427"/>
                    <a:pt x="49014" y="201137"/>
                  </a:cubicBezTo>
                  <a:cubicBezTo>
                    <a:pt x="70604" y="169387"/>
                    <a:pt x="116324" y="131287"/>
                    <a:pt x="139184" y="127477"/>
                  </a:cubicBezTo>
                  <a:cubicBezTo>
                    <a:pt x="153154" y="126207"/>
                    <a:pt x="168394" y="135097"/>
                    <a:pt x="173474" y="142717"/>
                  </a:cubicBezTo>
                  <a:cubicBezTo>
                    <a:pt x="177284" y="150337"/>
                    <a:pt x="167124" y="174467"/>
                    <a:pt x="167124" y="174467"/>
                  </a:cubicBezTo>
                </a:path>
              </a:pathLst>
            </a:custGeom>
            <a:solidFill>
              <a:srgbClr val="E7191F"/>
            </a:solidFill>
            <a:ln cap="sq">
              <a:noFill/>
              <a:prstDash val="solid"/>
              <a:miter/>
            </a:ln>
          </p:spPr>
        </p:sp>
      </p:grpSp>
      <p:sp>
        <p:nvSpPr>
          <p:cNvPr name="Freeform 16" id="16"/>
          <p:cNvSpPr/>
          <p:nvPr/>
        </p:nvSpPr>
        <p:spPr>
          <a:xfrm flipH="false" flipV="false" rot="2855816">
            <a:off x="1348195" y="3359996"/>
            <a:ext cx="1103919" cy="703748"/>
          </a:xfrm>
          <a:custGeom>
            <a:avLst/>
            <a:gdLst/>
            <a:ahLst/>
            <a:cxnLst/>
            <a:rect r="r" b="b" t="t" l="l"/>
            <a:pathLst>
              <a:path h="703748" w="1103919">
                <a:moveTo>
                  <a:pt x="0" y="0"/>
                </a:moveTo>
                <a:lnTo>
                  <a:pt x="1103919" y="0"/>
                </a:lnTo>
                <a:lnTo>
                  <a:pt x="1103919" y="703748"/>
                </a:lnTo>
                <a:lnTo>
                  <a:pt x="0" y="703748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3778019" y="4808166"/>
            <a:ext cx="2839015" cy="1878911"/>
          </a:xfrm>
          <a:custGeom>
            <a:avLst/>
            <a:gdLst/>
            <a:ahLst/>
            <a:cxnLst/>
            <a:rect r="r" b="b" t="t" l="l"/>
            <a:pathLst>
              <a:path h="1878911" w="2839015">
                <a:moveTo>
                  <a:pt x="0" y="0"/>
                </a:moveTo>
                <a:lnTo>
                  <a:pt x="2839015" y="0"/>
                </a:lnTo>
                <a:lnTo>
                  <a:pt x="2839015" y="1878912"/>
                </a:lnTo>
                <a:lnTo>
                  <a:pt x="0" y="1878912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5938157" y="560364"/>
            <a:ext cx="10397416" cy="19302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888"/>
              </a:lnSpc>
            </a:pPr>
            <a:r>
              <a:rPr lang="en-US" sz="16149" spc="-888">
                <a:solidFill>
                  <a:srgbClr val="342D47"/>
                </a:solidFill>
                <a:latin typeface="Staatliches"/>
                <a:ea typeface="Staatliches"/>
                <a:cs typeface="Staatliches"/>
                <a:sym typeface="Staatliches"/>
              </a:rPr>
              <a:t>EXPLANATION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086382" y="1215943"/>
            <a:ext cx="3548896" cy="3600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09"/>
              </a:lnSpc>
              <a:spcBef>
                <a:spcPct val="0"/>
              </a:spcBef>
            </a:pPr>
            <a:r>
              <a:rPr lang="en-US" b="true" sz="2099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SMART RESUME ANALYIST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4185188" y="5346594"/>
            <a:ext cx="1805450" cy="7544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42"/>
              </a:lnSpc>
              <a:spcBef>
                <a:spcPct val="0"/>
              </a:spcBef>
            </a:pPr>
            <a:r>
              <a:rPr lang="en-US" sz="2172">
                <a:solidFill>
                  <a:srgbClr val="000000"/>
                </a:solidFill>
                <a:latin typeface="Staatliches"/>
                <a:ea typeface="Staatliches"/>
                <a:cs typeface="Staatliches"/>
                <a:sym typeface="Staatliches"/>
              </a:rPr>
              <a:t>ext dùng để xác định loại file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58258" y="391073"/>
            <a:ext cx="1571166" cy="1571166"/>
          </a:xfrm>
          <a:custGeom>
            <a:avLst/>
            <a:gdLst/>
            <a:ahLst/>
            <a:cxnLst/>
            <a:rect r="r" b="b" t="t" l="l"/>
            <a:pathLst>
              <a:path h="1571166" w="1571166">
                <a:moveTo>
                  <a:pt x="0" y="0"/>
                </a:moveTo>
                <a:lnTo>
                  <a:pt x="1571165" y="0"/>
                </a:lnTo>
                <a:lnTo>
                  <a:pt x="1571165" y="1571166"/>
                </a:lnTo>
                <a:lnTo>
                  <a:pt x="0" y="15711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57570" y="2490648"/>
            <a:ext cx="18445570" cy="5256988"/>
          </a:xfrm>
          <a:custGeom>
            <a:avLst/>
            <a:gdLst/>
            <a:ahLst/>
            <a:cxnLst/>
            <a:rect r="r" b="b" t="t" l="l"/>
            <a:pathLst>
              <a:path h="5256988" w="18445570">
                <a:moveTo>
                  <a:pt x="0" y="0"/>
                </a:moveTo>
                <a:lnTo>
                  <a:pt x="18445570" y="0"/>
                </a:lnTo>
                <a:lnTo>
                  <a:pt x="18445570" y="5256987"/>
                </a:lnTo>
                <a:lnTo>
                  <a:pt x="0" y="525698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94027" y="8118789"/>
            <a:ext cx="1606127" cy="1606127"/>
          </a:xfrm>
          <a:custGeom>
            <a:avLst/>
            <a:gdLst/>
            <a:ahLst/>
            <a:cxnLst/>
            <a:rect r="r" b="b" t="t" l="l"/>
            <a:pathLst>
              <a:path h="1606127" w="1606127">
                <a:moveTo>
                  <a:pt x="0" y="0"/>
                </a:moveTo>
                <a:lnTo>
                  <a:pt x="1606128" y="0"/>
                </a:lnTo>
                <a:lnTo>
                  <a:pt x="1606128" y="1606127"/>
                </a:lnTo>
                <a:lnTo>
                  <a:pt x="0" y="16061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086382" y="8411396"/>
            <a:ext cx="1883910" cy="1200993"/>
          </a:xfrm>
          <a:custGeom>
            <a:avLst/>
            <a:gdLst/>
            <a:ahLst/>
            <a:cxnLst/>
            <a:rect r="r" b="b" t="t" l="l"/>
            <a:pathLst>
              <a:path h="1200993" w="1883910">
                <a:moveTo>
                  <a:pt x="0" y="0"/>
                </a:moveTo>
                <a:lnTo>
                  <a:pt x="1883911" y="0"/>
                </a:lnTo>
                <a:lnTo>
                  <a:pt x="1883911" y="1200993"/>
                </a:lnTo>
                <a:lnTo>
                  <a:pt x="0" y="120099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404734" y="8118789"/>
            <a:ext cx="2011646" cy="2002705"/>
          </a:xfrm>
          <a:custGeom>
            <a:avLst/>
            <a:gdLst/>
            <a:ahLst/>
            <a:cxnLst/>
            <a:rect r="r" b="b" t="t" l="l"/>
            <a:pathLst>
              <a:path h="2002705" w="2011646">
                <a:moveTo>
                  <a:pt x="0" y="0"/>
                </a:moveTo>
                <a:lnTo>
                  <a:pt x="2011645" y="0"/>
                </a:lnTo>
                <a:lnTo>
                  <a:pt x="2011645" y="2002705"/>
                </a:lnTo>
                <a:lnTo>
                  <a:pt x="0" y="200270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144000" y="8064094"/>
            <a:ext cx="1643348" cy="2057400"/>
          </a:xfrm>
          <a:custGeom>
            <a:avLst/>
            <a:gdLst/>
            <a:ahLst/>
            <a:cxnLst/>
            <a:rect r="r" b="b" t="t" l="l"/>
            <a:pathLst>
              <a:path h="2057400" w="1643348">
                <a:moveTo>
                  <a:pt x="0" y="0"/>
                </a:moveTo>
                <a:lnTo>
                  <a:pt x="1643348" y="0"/>
                </a:lnTo>
                <a:lnTo>
                  <a:pt x="1643348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6850820" y="8604679"/>
            <a:ext cx="1030925" cy="1030925"/>
          </a:xfrm>
          <a:custGeom>
            <a:avLst/>
            <a:gdLst/>
            <a:ahLst/>
            <a:cxnLst/>
            <a:rect r="r" b="b" t="t" l="l"/>
            <a:pathLst>
              <a:path h="1030925" w="1030925">
                <a:moveTo>
                  <a:pt x="0" y="0"/>
                </a:moveTo>
                <a:lnTo>
                  <a:pt x="1030925" y="0"/>
                </a:lnTo>
                <a:lnTo>
                  <a:pt x="1030925" y="1030925"/>
                </a:lnTo>
                <a:lnTo>
                  <a:pt x="0" y="1030925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7018639" y="560364"/>
            <a:ext cx="10397416" cy="19302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888"/>
              </a:lnSpc>
            </a:pPr>
            <a:r>
              <a:rPr lang="en-US" sz="16149" spc="-888">
                <a:solidFill>
                  <a:srgbClr val="342D47"/>
                </a:solidFill>
                <a:latin typeface="Staatliches"/>
                <a:ea typeface="Staatliches"/>
                <a:cs typeface="Staatliches"/>
                <a:sym typeface="Staatliches"/>
              </a:rPr>
              <a:t>OCR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086382" y="1215943"/>
            <a:ext cx="3548896" cy="3600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09"/>
              </a:lnSpc>
              <a:spcBef>
                <a:spcPct val="0"/>
              </a:spcBef>
            </a:pPr>
            <a:r>
              <a:rPr lang="en-US" b="true" sz="2099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SMART RESUME ANALYIST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11895589" y="8604679"/>
            <a:ext cx="1883910" cy="1200993"/>
          </a:xfrm>
          <a:custGeom>
            <a:avLst/>
            <a:gdLst/>
            <a:ahLst/>
            <a:cxnLst/>
            <a:rect r="r" b="b" t="t" l="l"/>
            <a:pathLst>
              <a:path h="1200993" w="1883910">
                <a:moveTo>
                  <a:pt x="0" y="0"/>
                </a:moveTo>
                <a:lnTo>
                  <a:pt x="1883911" y="0"/>
                </a:lnTo>
                <a:lnTo>
                  <a:pt x="1883911" y="1200993"/>
                </a:lnTo>
                <a:lnTo>
                  <a:pt x="0" y="120099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4162170" y="7976790"/>
            <a:ext cx="2070206" cy="2070206"/>
          </a:xfrm>
          <a:custGeom>
            <a:avLst/>
            <a:gdLst/>
            <a:ahLst/>
            <a:cxnLst/>
            <a:rect r="r" b="b" t="t" l="l"/>
            <a:pathLst>
              <a:path h="2070206" w="2070206">
                <a:moveTo>
                  <a:pt x="0" y="0"/>
                </a:moveTo>
                <a:lnTo>
                  <a:pt x="2070206" y="0"/>
                </a:lnTo>
                <a:lnTo>
                  <a:pt x="2070206" y="2070205"/>
                </a:lnTo>
                <a:lnTo>
                  <a:pt x="0" y="2070205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58258" y="391073"/>
            <a:ext cx="1571166" cy="1571166"/>
          </a:xfrm>
          <a:custGeom>
            <a:avLst/>
            <a:gdLst/>
            <a:ahLst/>
            <a:cxnLst/>
            <a:rect r="r" b="b" t="t" l="l"/>
            <a:pathLst>
              <a:path h="1571166" w="1571166">
                <a:moveTo>
                  <a:pt x="0" y="0"/>
                </a:moveTo>
                <a:lnTo>
                  <a:pt x="1571165" y="0"/>
                </a:lnTo>
                <a:lnTo>
                  <a:pt x="1571165" y="1571166"/>
                </a:lnTo>
                <a:lnTo>
                  <a:pt x="0" y="15711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48226" y="3301979"/>
            <a:ext cx="9978662" cy="5620892"/>
          </a:xfrm>
          <a:custGeom>
            <a:avLst/>
            <a:gdLst/>
            <a:ahLst/>
            <a:cxnLst/>
            <a:rect r="r" b="b" t="t" l="l"/>
            <a:pathLst>
              <a:path h="5620892" w="9978662">
                <a:moveTo>
                  <a:pt x="0" y="0"/>
                </a:moveTo>
                <a:lnTo>
                  <a:pt x="9978662" y="0"/>
                </a:lnTo>
                <a:lnTo>
                  <a:pt x="9978662" y="5620892"/>
                </a:lnTo>
                <a:lnTo>
                  <a:pt x="0" y="562089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5327529">
            <a:off x="13014163" y="4157009"/>
            <a:ext cx="881775" cy="562131"/>
          </a:xfrm>
          <a:custGeom>
            <a:avLst/>
            <a:gdLst/>
            <a:ahLst/>
            <a:cxnLst/>
            <a:rect r="r" b="b" t="t" l="l"/>
            <a:pathLst>
              <a:path h="562131" w="881775">
                <a:moveTo>
                  <a:pt x="0" y="0"/>
                </a:moveTo>
                <a:lnTo>
                  <a:pt x="881774" y="0"/>
                </a:lnTo>
                <a:lnTo>
                  <a:pt x="881774" y="562131"/>
                </a:lnTo>
                <a:lnTo>
                  <a:pt x="0" y="56213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1767593" y="5065763"/>
            <a:ext cx="4729505" cy="6421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58"/>
              </a:lnSpc>
            </a:pPr>
            <a:r>
              <a:rPr lang="en-US" sz="5416" spc="-297">
                <a:solidFill>
                  <a:srgbClr val="342D47"/>
                </a:solidFill>
                <a:latin typeface="Staatliches"/>
                <a:ea typeface="Staatliches"/>
                <a:cs typeface="Staatliches"/>
                <a:sym typeface="Staatliches"/>
              </a:rPr>
              <a:t>TOKENIZATION 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5327529">
            <a:off x="13014163" y="5747407"/>
            <a:ext cx="881775" cy="562131"/>
          </a:xfrm>
          <a:custGeom>
            <a:avLst/>
            <a:gdLst/>
            <a:ahLst/>
            <a:cxnLst/>
            <a:rect r="r" b="b" t="t" l="l"/>
            <a:pathLst>
              <a:path h="562131" w="881775">
                <a:moveTo>
                  <a:pt x="0" y="0"/>
                </a:moveTo>
                <a:lnTo>
                  <a:pt x="881774" y="0"/>
                </a:lnTo>
                <a:lnTo>
                  <a:pt x="881774" y="562131"/>
                </a:lnTo>
                <a:lnTo>
                  <a:pt x="0" y="56213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28700" y="2130749"/>
            <a:ext cx="1176458" cy="1171230"/>
          </a:xfrm>
          <a:custGeom>
            <a:avLst/>
            <a:gdLst/>
            <a:ahLst/>
            <a:cxnLst/>
            <a:rect r="r" b="b" t="t" l="l"/>
            <a:pathLst>
              <a:path h="1171230" w="1176458">
                <a:moveTo>
                  <a:pt x="0" y="0"/>
                </a:moveTo>
                <a:lnTo>
                  <a:pt x="1176458" y="0"/>
                </a:lnTo>
                <a:lnTo>
                  <a:pt x="1176458" y="1171230"/>
                </a:lnTo>
                <a:lnTo>
                  <a:pt x="0" y="117123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205158" y="2130749"/>
            <a:ext cx="1074223" cy="1091968"/>
          </a:xfrm>
          <a:custGeom>
            <a:avLst/>
            <a:gdLst/>
            <a:ahLst/>
            <a:cxnLst/>
            <a:rect r="r" b="b" t="t" l="l"/>
            <a:pathLst>
              <a:path h="1091968" w="1074223">
                <a:moveTo>
                  <a:pt x="0" y="0"/>
                </a:moveTo>
                <a:lnTo>
                  <a:pt x="1074224" y="0"/>
                </a:lnTo>
                <a:lnTo>
                  <a:pt x="1074224" y="1091968"/>
                </a:lnTo>
                <a:lnTo>
                  <a:pt x="0" y="109196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6437557" y="859624"/>
            <a:ext cx="11361983" cy="15489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191"/>
              </a:lnSpc>
            </a:pPr>
            <a:r>
              <a:rPr lang="en-US" sz="13012" spc="-715">
                <a:solidFill>
                  <a:srgbClr val="342D47"/>
                </a:solidFill>
                <a:latin typeface="Staatliches"/>
                <a:ea typeface="Staatliches"/>
                <a:cs typeface="Staatliches"/>
                <a:sym typeface="Staatliches"/>
              </a:rPr>
              <a:t>DEEP EXPLANATION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086382" y="1215943"/>
            <a:ext cx="3548896" cy="3600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09"/>
              </a:lnSpc>
              <a:spcBef>
                <a:spcPct val="0"/>
              </a:spcBef>
            </a:pPr>
            <a:r>
              <a:rPr lang="en-US" b="true" sz="2099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SMART RESUME ANALYIST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767593" y="3239881"/>
            <a:ext cx="4729505" cy="6421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58"/>
              </a:lnSpc>
            </a:pPr>
            <a:r>
              <a:rPr lang="en-US" sz="5416" spc="-297">
                <a:solidFill>
                  <a:srgbClr val="342D47"/>
                </a:solidFill>
                <a:latin typeface="Staatliches"/>
                <a:ea typeface="Staatliches"/>
                <a:cs typeface="Staatliches"/>
                <a:sym typeface="Staatliches"/>
              </a:rPr>
              <a:t>IMAGE /PDF PATCHING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767593" y="6585901"/>
            <a:ext cx="4729505" cy="12314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58"/>
              </a:lnSpc>
            </a:pPr>
            <a:r>
              <a:rPr lang="en-US" sz="5416" spc="-297">
                <a:solidFill>
                  <a:srgbClr val="342D47"/>
                </a:solidFill>
                <a:latin typeface="Staatliches"/>
                <a:ea typeface="Staatliches"/>
                <a:cs typeface="Staatliches"/>
                <a:sym typeface="Staatliches"/>
              </a:rPr>
              <a:t>CROSS ATTENTION  MECHANISM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5327529">
            <a:off x="13014163" y="7983017"/>
            <a:ext cx="881775" cy="562131"/>
          </a:xfrm>
          <a:custGeom>
            <a:avLst/>
            <a:gdLst/>
            <a:ahLst/>
            <a:cxnLst/>
            <a:rect r="r" b="b" t="t" l="l"/>
            <a:pathLst>
              <a:path h="562131" w="881775">
                <a:moveTo>
                  <a:pt x="0" y="0"/>
                </a:moveTo>
                <a:lnTo>
                  <a:pt x="881774" y="0"/>
                </a:lnTo>
                <a:lnTo>
                  <a:pt x="881774" y="562132"/>
                </a:lnTo>
                <a:lnTo>
                  <a:pt x="0" y="56213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1767593" y="8891772"/>
            <a:ext cx="4729505" cy="6421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58"/>
              </a:lnSpc>
            </a:pPr>
            <a:r>
              <a:rPr lang="en-US" sz="5416" spc="-297">
                <a:solidFill>
                  <a:srgbClr val="342D47"/>
                </a:solidFill>
                <a:latin typeface="Staatliches"/>
                <a:ea typeface="Staatliches"/>
                <a:cs typeface="Staatliches"/>
                <a:sym typeface="Staatliches"/>
              </a:rPr>
              <a:t>DECODE =&gt; TEXT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58258" y="391073"/>
            <a:ext cx="1571166" cy="1571166"/>
          </a:xfrm>
          <a:custGeom>
            <a:avLst/>
            <a:gdLst/>
            <a:ahLst/>
            <a:cxnLst/>
            <a:rect r="r" b="b" t="t" l="l"/>
            <a:pathLst>
              <a:path h="1571166" w="1571166">
                <a:moveTo>
                  <a:pt x="0" y="0"/>
                </a:moveTo>
                <a:lnTo>
                  <a:pt x="1571165" y="0"/>
                </a:lnTo>
                <a:lnTo>
                  <a:pt x="1571165" y="1571166"/>
                </a:lnTo>
                <a:lnTo>
                  <a:pt x="0" y="15711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840817" y="2523296"/>
            <a:ext cx="15379108" cy="6971111"/>
          </a:xfrm>
          <a:custGeom>
            <a:avLst/>
            <a:gdLst/>
            <a:ahLst/>
            <a:cxnLst/>
            <a:rect r="r" b="b" t="t" l="l"/>
            <a:pathLst>
              <a:path h="6971111" w="15379108">
                <a:moveTo>
                  <a:pt x="0" y="0"/>
                </a:moveTo>
                <a:lnTo>
                  <a:pt x="15379108" y="0"/>
                </a:lnTo>
                <a:lnTo>
                  <a:pt x="15379108" y="6971111"/>
                </a:lnTo>
                <a:lnTo>
                  <a:pt x="0" y="697111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-28136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158200" y="228465"/>
            <a:ext cx="2070206" cy="2070206"/>
          </a:xfrm>
          <a:custGeom>
            <a:avLst/>
            <a:gdLst/>
            <a:ahLst/>
            <a:cxnLst/>
            <a:rect r="r" b="b" t="t" l="l"/>
            <a:pathLst>
              <a:path h="2070206" w="2070206">
                <a:moveTo>
                  <a:pt x="0" y="0"/>
                </a:moveTo>
                <a:lnTo>
                  <a:pt x="2070206" y="0"/>
                </a:lnTo>
                <a:lnTo>
                  <a:pt x="2070206" y="2070206"/>
                </a:lnTo>
                <a:lnTo>
                  <a:pt x="0" y="207020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787519" y="982503"/>
            <a:ext cx="881775" cy="562131"/>
          </a:xfrm>
          <a:custGeom>
            <a:avLst/>
            <a:gdLst/>
            <a:ahLst/>
            <a:cxnLst/>
            <a:rect r="r" b="b" t="t" l="l"/>
            <a:pathLst>
              <a:path h="562131" w="881775">
                <a:moveTo>
                  <a:pt x="0" y="0"/>
                </a:moveTo>
                <a:lnTo>
                  <a:pt x="881775" y="0"/>
                </a:lnTo>
                <a:lnTo>
                  <a:pt x="881775" y="562131"/>
                </a:lnTo>
                <a:lnTo>
                  <a:pt x="0" y="56213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150027" y="228465"/>
            <a:ext cx="1946500" cy="1946500"/>
          </a:xfrm>
          <a:custGeom>
            <a:avLst/>
            <a:gdLst/>
            <a:ahLst/>
            <a:cxnLst/>
            <a:rect r="r" b="b" t="t" l="l"/>
            <a:pathLst>
              <a:path h="1946500" w="1946500">
                <a:moveTo>
                  <a:pt x="0" y="0"/>
                </a:moveTo>
                <a:lnTo>
                  <a:pt x="1946501" y="0"/>
                </a:lnTo>
                <a:lnTo>
                  <a:pt x="1946501" y="1946501"/>
                </a:lnTo>
                <a:lnTo>
                  <a:pt x="0" y="194650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086382" y="1215943"/>
            <a:ext cx="3548896" cy="3600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09"/>
              </a:lnSpc>
              <a:spcBef>
                <a:spcPct val="0"/>
              </a:spcBef>
            </a:pPr>
            <a:r>
              <a:rPr lang="en-US" b="true" sz="2099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SMART RESUME ANALYIST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58258" y="3594578"/>
            <a:ext cx="5077020" cy="29645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191"/>
              </a:lnSpc>
            </a:pPr>
            <a:r>
              <a:rPr lang="en-US" sz="13012" spc="-715">
                <a:solidFill>
                  <a:srgbClr val="342D47"/>
                </a:solidFill>
                <a:latin typeface="Staatliches"/>
                <a:ea typeface="Staatliches"/>
                <a:cs typeface="Staatliches"/>
                <a:sym typeface="Staatliches"/>
              </a:rPr>
              <a:t>STORAGE: SAVE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669294" y="785069"/>
            <a:ext cx="4290536" cy="8617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02"/>
              </a:lnSpc>
              <a:spcBef>
                <a:spcPct val="0"/>
              </a:spcBef>
            </a:pPr>
            <a:r>
              <a:rPr lang="en-US" sz="5072">
                <a:solidFill>
                  <a:srgbClr val="000000"/>
                </a:solidFill>
                <a:latin typeface="Staatliches"/>
                <a:ea typeface="Staatliches"/>
                <a:cs typeface="Staatliches"/>
                <a:sym typeface="Staatliches"/>
              </a:rPr>
              <a:t>cv text or jd  text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3115853" y="1028700"/>
            <a:ext cx="881775" cy="562131"/>
          </a:xfrm>
          <a:custGeom>
            <a:avLst/>
            <a:gdLst/>
            <a:ahLst/>
            <a:cxnLst/>
            <a:rect r="r" b="b" t="t" l="l"/>
            <a:pathLst>
              <a:path h="562131" w="881775">
                <a:moveTo>
                  <a:pt x="0" y="0"/>
                </a:moveTo>
                <a:lnTo>
                  <a:pt x="881774" y="0"/>
                </a:lnTo>
                <a:lnTo>
                  <a:pt x="881774" y="562131"/>
                </a:lnTo>
                <a:lnTo>
                  <a:pt x="0" y="56213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7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58258" y="391073"/>
            <a:ext cx="1571166" cy="1571166"/>
          </a:xfrm>
          <a:custGeom>
            <a:avLst/>
            <a:gdLst/>
            <a:ahLst/>
            <a:cxnLst/>
            <a:rect r="r" b="b" t="t" l="l"/>
            <a:pathLst>
              <a:path h="1571166" w="1571166">
                <a:moveTo>
                  <a:pt x="0" y="0"/>
                </a:moveTo>
                <a:lnTo>
                  <a:pt x="1571165" y="0"/>
                </a:lnTo>
                <a:lnTo>
                  <a:pt x="1571165" y="1571166"/>
                </a:lnTo>
                <a:lnTo>
                  <a:pt x="0" y="15711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277737" y="2724922"/>
            <a:ext cx="19445855" cy="4837157"/>
          </a:xfrm>
          <a:custGeom>
            <a:avLst/>
            <a:gdLst/>
            <a:ahLst/>
            <a:cxnLst/>
            <a:rect r="r" b="b" t="t" l="l"/>
            <a:pathLst>
              <a:path h="4837157" w="19445855">
                <a:moveTo>
                  <a:pt x="0" y="0"/>
                </a:moveTo>
                <a:lnTo>
                  <a:pt x="19445856" y="0"/>
                </a:lnTo>
                <a:lnTo>
                  <a:pt x="19445856" y="4837156"/>
                </a:lnTo>
                <a:lnTo>
                  <a:pt x="0" y="483715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086382" y="1215943"/>
            <a:ext cx="3548896" cy="3600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09"/>
              </a:lnSpc>
              <a:spcBef>
                <a:spcPct val="0"/>
              </a:spcBef>
            </a:pPr>
            <a:r>
              <a:rPr lang="en-US" b="true" sz="2099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SMART RESUME ANALYIST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90566" y="3326886"/>
            <a:ext cx="10002540" cy="29645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191"/>
              </a:lnSpc>
            </a:pPr>
            <a:r>
              <a:rPr lang="en-US" sz="13012" spc="-715">
                <a:solidFill>
                  <a:srgbClr val="342D47"/>
                </a:solidFill>
                <a:latin typeface="Staatliches"/>
                <a:ea typeface="Staatliches"/>
                <a:cs typeface="Staatliches"/>
                <a:sym typeface="Staatliches"/>
              </a:rPr>
              <a:t>CALCULATE SIMILARITY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6277737" y="446523"/>
            <a:ext cx="1946500" cy="1946500"/>
          </a:xfrm>
          <a:custGeom>
            <a:avLst/>
            <a:gdLst/>
            <a:ahLst/>
            <a:cxnLst/>
            <a:rect r="r" b="b" t="t" l="l"/>
            <a:pathLst>
              <a:path h="1946500" w="1946500">
                <a:moveTo>
                  <a:pt x="0" y="0"/>
                </a:moveTo>
                <a:lnTo>
                  <a:pt x="1946501" y="0"/>
                </a:lnTo>
                <a:lnTo>
                  <a:pt x="1946501" y="1946500"/>
                </a:lnTo>
                <a:lnTo>
                  <a:pt x="0" y="19465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262225" y="1294912"/>
            <a:ext cx="881775" cy="562131"/>
          </a:xfrm>
          <a:custGeom>
            <a:avLst/>
            <a:gdLst/>
            <a:ahLst/>
            <a:cxnLst/>
            <a:rect r="r" b="b" t="t" l="l"/>
            <a:pathLst>
              <a:path h="562131" w="881775">
                <a:moveTo>
                  <a:pt x="0" y="0"/>
                </a:moveTo>
                <a:lnTo>
                  <a:pt x="881775" y="0"/>
                </a:lnTo>
                <a:lnTo>
                  <a:pt x="881775" y="562131"/>
                </a:lnTo>
                <a:lnTo>
                  <a:pt x="0" y="56213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9144000" y="1117157"/>
            <a:ext cx="4290536" cy="8617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02"/>
              </a:lnSpc>
              <a:spcBef>
                <a:spcPct val="0"/>
              </a:spcBef>
            </a:pPr>
            <a:r>
              <a:rPr lang="en-US" sz="5072">
                <a:solidFill>
                  <a:srgbClr val="000000"/>
                </a:solidFill>
                <a:latin typeface="Staatliches"/>
                <a:ea typeface="Staatliches"/>
                <a:cs typeface="Staatliches"/>
                <a:sym typeface="Staatliches"/>
              </a:rPr>
              <a:t>cv text or jd  text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3633251" y="1294912"/>
            <a:ext cx="881775" cy="562131"/>
          </a:xfrm>
          <a:custGeom>
            <a:avLst/>
            <a:gdLst/>
            <a:ahLst/>
            <a:cxnLst/>
            <a:rect r="r" b="b" t="t" l="l"/>
            <a:pathLst>
              <a:path h="562131" w="881775">
                <a:moveTo>
                  <a:pt x="0" y="0"/>
                </a:moveTo>
                <a:lnTo>
                  <a:pt x="881775" y="0"/>
                </a:lnTo>
                <a:lnTo>
                  <a:pt x="881775" y="562131"/>
                </a:lnTo>
                <a:lnTo>
                  <a:pt x="0" y="56213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4072711" y="669482"/>
            <a:ext cx="4140041" cy="17570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02"/>
              </a:lnSpc>
              <a:spcBef>
                <a:spcPct val="0"/>
              </a:spcBef>
            </a:pPr>
            <a:r>
              <a:rPr lang="en-US" sz="5072">
                <a:solidFill>
                  <a:srgbClr val="000000"/>
                </a:solidFill>
                <a:latin typeface="Staatliches"/>
                <a:ea typeface="Staatliches"/>
                <a:cs typeface="Staatliches"/>
                <a:sym typeface="Staatliches"/>
              </a:rPr>
              <a:t>similarity percentage 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58258" y="391073"/>
            <a:ext cx="1571166" cy="1571166"/>
          </a:xfrm>
          <a:custGeom>
            <a:avLst/>
            <a:gdLst/>
            <a:ahLst/>
            <a:cxnLst/>
            <a:rect r="r" b="b" t="t" l="l"/>
            <a:pathLst>
              <a:path h="1571166" w="1571166">
                <a:moveTo>
                  <a:pt x="0" y="0"/>
                </a:moveTo>
                <a:lnTo>
                  <a:pt x="1571165" y="0"/>
                </a:lnTo>
                <a:lnTo>
                  <a:pt x="1571165" y="1571166"/>
                </a:lnTo>
                <a:lnTo>
                  <a:pt x="0" y="15711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0" y="2645894"/>
            <a:ext cx="23433229" cy="3807900"/>
          </a:xfrm>
          <a:custGeom>
            <a:avLst/>
            <a:gdLst/>
            <a:ahLst/>
            <a:cxnLst/>
            <a:rect r="r" b="b" t="t" l="l"/>
            <a:pathLst>
              <a:path h="3807900" w="23433229">
                <a:moveTo>
                  <a:pt x="0" y="0"/>
                </a:moveTo>
                <a:lnTo>
                  <a:pt x="23433229" y="0"/>
                </a:lnTo>
                <a:lnTo>
                  <a:pt x="23433229" y="3807900"/>
                </a:lnTo>
                <a:lnTo>
                  <a:pt x="0" y="38079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209295" y="6663982"/>
            <a:ext cx="4836823" cy="3218686"/>
          </a:xfrm>
          <a:custGeom>
            <a:avLst/>
            <a:gdLst/>
            <a:ahLst/>
            <a:cxnLst/>
            <a:rect r="r" b="b" t="t" l="l"/>
            <a:pathLst>
              <a:path h="3218686" w="4836823">
                <a:moveTo>
                  <a:pt x="0" y="0"/>
                </a:moveTo>
                <a:lnTo>
                  <a:pt x="4836823" y="0"/>
                </a:lnTo>
                <a:lnTo>
                  <a:pt x="4836823" y="3218685"/>
                </a:lnTo>
                <a:lnTo>
                  <a:pt x="0" y="321868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086382" y="1215943"/>
            <a:ext cx="3548896" cy="3600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09"/>
              </a:lnSpc>
              <a:spcBef>
                <a:spcPct val="0"/>
              </a:spcBef>
            </a:pPr>
            <a:r>
              <a:rPr lang="en-US" b="true" sz="2099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SMART RESUME ANALYIST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366463" y="914948"/>
            <a:ext cx="10397416" cy="19302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888"/>
              </a:lnSpc>
            </a:pPr>
            <a:r>
              <a:rPr lang="en-US" sz="16149" spc="-888">
                <a:solidFill>
                  <a:srgbClr val="342D47"/>
                </a:solidFill>
                <a:latin typeface="Staatliches"/>
                <a:ea typeface="Staatliches"/>
                <a:cs typeface="Staatliches"/>
                <a:sym typeface="Staatliches"/>
              </a:rPr>
              <a:t>EXPLANATION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7749707" y="6867621"/>
            <a:ext cx="995838" cy="995838"/>
          </a:xfrm>
          <a:custGeom>
            <a:avLst/>
            <a:gdLst/>
            <a:ahLst/>
            <a:cxnLst/>
            <a:rect r="r" b="b" t="t" l="l"/>
            <a:pathLst>
              <a:path h="995838" w="995838">
                <a:moveTo>
                  <a:pt x="0" y="0"/>
                </a:moveTo>
                <a:lnTo>
                  <a:pt x="995838" y="0"/>
                </a:lnTo>
                <a:lnTo>
                  <a:pt x="995838" y="995838"/>
                </a:lnTo>
                <a:lnTo>
                  <a:pt x="0" y="99583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7749707" y="8262462"/>
            <a:ext cx="995838" cy="995838"/>
          </a:xfrm>
          <a:custGeom>
            <a:avLst/>
            <a:gdLst/>
            <a:ahLst/>
            <a:cxnLst/>
            <a:rect r="r" b="b" t="t" l="l"/>
            <a:pathLst>
              <a:path h="995838" w="995838">
                <a:moveTo>
                  <a:pt x="0" y="0"/>
                </a:moveTo>
                <a:lnTo>
                  <a:pt x="995838" y="0"/>
                </a:lnTo>
                <a:lnTo>
                  <a:pt x="995838" y="995838"/>
                </a:lnTo>
                <a:lnTo>
                  <a:pt x="0" y="99583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8885701" y="7139168"/>
            <a:ext cx="4306372" cy="4813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739"/>
              </a:lnSpc>
            </a:pPr>
            <a:r>
              <a:rPr lang="en-US" b="true" sz="3399">
                <a:solidFill>
                  <a:srgbClr val="342D4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PREPROCESS TEXT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745545" y="8310256"/>
            <a:ext cx="9402299" cy="9480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739"/>
              </a:lnSpc>
            </a:pPr>
            <a:r>
              <a:rPr lang="en-US" b="true" sz="3399">
                <a:solidFill>
                  <a:srgbClr val="342D4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TÍCH VÀO EMBEDDING VECTOR VÀ TÍNH ĐỘ TƯƠNG ĐỒNG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925676" y="0"/>
            <a:ext cx="4490597" cy="10287000"/>
            <a:chOff x="0" y="0"/>
            <a:chExt cx="5987463" cy="13716000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3"/>
            <a:srcRect l="42310" t="0" r="28605" b="0"/>
            <a:stretch>
              <a:fillRect/>
            </a:stretch>
          </p:blipFill>
          <p:spPr>
            <a:xfrm flipH="false" flipV="false">
              <a:off x="0" y="0"/>
              <a:ext cx="5987463" cy="13716000"/>
            </a:xfrm>
            <a:prstGeom prst="rect">
              <a:avLst/>
            </a:prstGeom>
          </p:spPr>
        </p:pic>
      </p:grpSp>
      <p:sp>
        <p:nvSpPr>
          <p:cNvPr name="Freeform 5" id="5"/>
          <p:cNvSpPr/>
          <p:nvPr/>
        </p:nvSpPr>
        <p:spPr>
          <a:xfrm flipH="false" flipV="false" rot="0">
            <a:off x="-48197" y="1571166"/>
            <a:ext cx="1819438" cy="1819438"/>
          </a:xfrm>
          <a:custGeom>
            <a:avLst/>
            <a:gdLst/>
            <a:ahLst/>
            <a:cxnLst/>
            <a:rect r="r" b="b" t="t" l="l"/>
            <a:pathLst>
              <a:path h="1819438" w="1819438">
                <a:moveTo>
                  <a:pt x="0" y="0"/>
                </a:moveTo>
                <a:lnTo>
                  <a:pt x="1819439" y="0"/>
                </a:lnTo>
                <a:lnTo>
                  <a:pt x="1819439" y="1819438"/>
                </a:lnTo>
                <a:lnTo>
                  <a:pt x="0" y="18194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43117" y="0"/>
            <a:ext cx="1571166" cy="1571166"/>
          </a:xfrm>
          <a:custGeom>
            <a:avLst/>
            <a:gdLst/>
            <a:ahLst/>
            <a:cxnLst/>
            <a:rect r="r" b="b" t="t" l="l"/>
            <a:pathLst>
              <a:path h="1571166" w="1571166">
                <a:moveTo>
                  <a:pt x="0" y="0"/>
                </a:moveTo>
                <a:lnTo>
                  <a:pt x="1571166" y="0"/>
                </a:lnTo>
                <a:lnTo>
                  <a:pt x="1571166" y="1571166"/>
                </a:lnTo>
                <a:lnTo>
                  <a:pt x="0" y="157116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4416273" y="0"/>
            <a:ext cx="3824102" cy="10287000"/>
            <a:chOff x="0" y="0"/>
            <a:chExt cx="5098802" cy="13716000"/>
          </a:xfrm>
        </p:grpSpPr>
        <p:pic>
          <p:nvPicPr>
            <p:cNvPr name="Picture 8" id="8"/>
            <p:cNvPicPr>
              <a:picLocks noChangeAspect="true"/>
            </p:cNvPicPr>
            <p:nvPr/>
          </p:nvPicPr>
          <p:blipFill>
            <a:blip r:embed="rId8"/>
            <a:srcRect l="48842" t="0" r="26390" b="0"/>
            <a:stretch>
              <a:fillRect/>
            </a:stretch>
          </p:blipFill>
          <p:spPr>
            <a:xfrm flipH="false" flipV="false">
              <a:off x="0" y="0"/>
              <a:ext cx="5098802" cy="13716000"/>
            </a:xfrm>
            <a:prstGeom prst="rect">
              <a:avLst/>
            </a:prstGeom>
          </p:spPr>
        </p:pic>
      </p:grpSp>
      <p:sp>
        <p:nvSpPr>
          <p:cNvPr name="TextBox 9" id="9"/>
          <p:cNvSpPr txBox="true"/>
          <p:nvPr/>
        </p:nvSpPr>
        <p:spPr>
          <a:xfrm rot="0">
            <a:off x="1814283" y="8640456"/>
            <a:ext cx="6520620" cy="6178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839"/>
              </a:lnSpc>
            </a:pPr>
            <a:r>
              <a:rPr lang="en-US" b="true" sz="4399">
                <a:solidFill>
                  <a:srgbClr val="342D4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TÌNH TRẠNG THỰC TẾ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771242" y="824870"/>
            <a:ext cx="3548896" cy="3600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09"/>
              </a:lnSpc>
              <a:spcBef>
                <a:spcPct val="0"/>
              </a:spcBef>
            </a:pPr>
            <a:r>
              <a:rPr lang="en-US" b="true" sz="2099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SMART RESUME ANALYIST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-5486568" y="462437"/>
            <a:ext cx="15412244" cy="8130395"/>
            <a:chOff x="0" y="0"/>
            <a:chExt cx="20549659" cy="10840526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7104186" y="1900628"/>
              <a:ext cx="13445473" cy="620288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17850"/>
                </a:lnSpc>
              </a:pPr>
              <a:r>
                <a:rPr lang="en-US" sz="16682" spc="-917">
                  <a:solidFill>
                    <a:srgbClr val="342D47"/>
                  </a:solidFill>
                  <a:latin typeface="Staatliches"/>
                  <a:ea typeface="Staatliches"/>
                  <a:cs typeface="Staatliches"/>
                  <a:sym typeface="Staatliches"/>
                </a:rPr>
                <a:t>HÊ THỐNG  A.I </a:t>
              </a:r>
            </a:p>
            <a:p>
              <a:pPr algn="r">
                <a:lnSpc>
                  <a:spcPts val="17850"/>
                </a:lnSpc>
              </a:pPr>
              <a:r>
                <a:rPr lang="en-US" sz="16682" spc="-917">
                  <a:solidFill>
                    <a:srgbClr val="342D47"/>
                  </a:solidFill>
                  <a:latin typeface="Staatliches"/>
                  <a:ea typeface="Staatliches"/>
                  <a:cs typeface="Staatliches"/>
                  <a:sym typeface="Staatliches"/>
                </a:rPr>
                <a:t>HÔ TRO TUYÊN 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17111214" y="8008260"/>
              <a:ext cx="503566" cy="283226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6110"/>
                </a:lnSpc>
                <a:spcBef>
                  <a:spcPct val="0"/>
                </a:spcBef>
              </a:pPr>
              <a:r>
                <a:rPr lang="en-US" sz="14645">
                  <a:solidFill>
                    <a:srgbClr val="000000"/>
                  </a:solidFill>
                  <a:latin typeface="Staatliches"/>
                  <a:ea typeface="Staatliches"/>
                  <a:cs typeface="Staatliches"/>
                  <a:sym typeface="Staatliches"/>
                </a:rPr>
                <a:t>.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3122767"/>
              <a:ext cx="14974360" cy="31699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15978"/>
                </a:lnSpc>
              </a:pPr>
              <a:r>
                <a:rPr lang="en-US" sz="18579" spc="-1021">
                  <a:solidFill>
                    <a:srgbClr val="342D47"/>
                  </a:solidFill>
                  <a:latin typeface="Staatliches"/>
                  <a:ea typeface="Staatliches"/>
                  <a:cs typeface="Staatliches"/>
                  <a:sym typeface="Staatliches"/>
                </a:rPr>
                <a:t>,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13859972" y="5666916"/>
              <a:ext cx="474504" cy="26562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5180"/>
                </a:lnSpc>
                <a:spcBef>
                  <a:spcPct val="0"/>
                </a:spcBef>
              </a:pPr>
              <a:r>
                <a:rPr lang="en-US" sz="13800">
                  <a:solidFill>
                    <a:srgbClr val="000000"/>
                  </a:solidFill>
                  <a:latin typeface="Staatliches"/>
                  <a:ea typeface="Staatliches"/>
                  <a:cs typeface="Staatliches"/>
                  <a:sym typeface="Staatliches"/>
                </a:rPr>
                <a:t>.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11204658" y="2656042"/>
              <a:ext cx="475645" cy="26678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5217"/>
                </a:lnSpc>
                <a:spcBef>
                  <a:spcPct val="0"/>
                </a:spcBef>
              </a:pPr>
              <a:r>
                <a:rPr lang="en-US" sz="13833">
                  <a:solidFill>
                    <a:srgbClr val="000000"/>
                  </a:solidFill>
                  <a:latin typeface="Staatliches"/>
                  <a:ea typeface="Staatliches"/>
                  <a:cs typeface="Staatliches"/>
                  <a:sym typeface="Staatliches"/>
                </a:rPr>
                <a:t>.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999457" y="4164230"/>
              <a:ext cx="11043553" cy="232319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11783"/>
                </a:lnSpc>
              </a:pPr>
              <a:r>
                <a:rPr lang="en-US" sz="13702" spc="-753">
                  <a:solidFill>
                    <a:srgbClr val="342D47"/>
                  </a:solidFill>
                  <a:latin typeface="Staatliches"/>
                  <a:ea typeface="Staatliches"/>
                  <a:cs typeface="Staatliches"/>
                  <a:sym typeface="Staatliches"/>
                </a:rPr>
                <a:t>~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6840927" y="7319712"/>
              <a:ext cx="13445473" cy="318028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17850"/>
                </a:lnSpc>
              </a:pPr>
              <a:r>
                <a:rPr lang="en-US" sz="16682" spc="-917">
                  <a:solidFill>
                    <a:srgbClr val="342D47"/>
                  </a:solidFill>
                  <a:latin typeface="Staatliches"/>
                  <a:ea typeface="Staatliches"/>
                  <a:cs typeface="Staatliches"/>
                  <a:sym typeface="Staatliches"/>
                </a:rPr>
                <a:t>DUNG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-10800000">
              <a:off x="18834709" y="0"/>
              <a:ext cx="503566" cy="53906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6110"/>
                </a:lnSpc>
              </a:pPr>
              <a:r>
                <a:rPr lang="en-US" sz="14645">
                  <a:solidFill>
                    <a:srgbClr val="000000"/>
                  </a:solidFill>
                  <a:latin typeface="Staatliches"/>
                  <a:ea typeface="Staatliches"/>
                  <a:cs typeface="Staatliches"/>
                  <a:sym typeface="Staatliches"/>
                </a:rPr>
                <a:t>‘</a:t>
              </a:r>
            </a:p>
            <a:p>
              <a:pPr algn="ctr">
                <a:lnSpc>
                  <a:spcPts val="15180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58258" y="391073"/>
            <a:ext cx="1571166" cy="1571166"/>
          </a:xfrm>
          <a:custGeom>
            <a:avLst/>
            <a:gdLst/>
            <a:ahLst/>
            <a:cxnLst/>
            <a:rect r="r" b="b" t="t" l="l"/>
            <a:pathLst>
              <a:path h="1571166" w="1571166">
                <a:moveTo>
                  <a:pt x="0" y="0"/>
                </a:moveTo>
                <a:lnTo>
                  <a:pt x="1571165" y="0"/>
                </a:lnTo>
                <a:lnTo>
                  <a:pt x="1571165" y="1571166"/>
                </a:lnTo>
                <a:lnTo>
                  <a:pt x="0" y="15711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0" y="2845231"/>
            <a:ext cx="27454142" cy="3809262"/>
          </a:xfrm>
          <a:custGeom>
            <a:avLst/>
            <a:gdLst/>
            <a:ahLst/>
            <a:cxnLst/>
            <a:rect r="r" b="b" t="t" l="l"/>
            <a:pathLst>
              <a:path h="3809262" w="27454142">
                <a:moveTo>
                  <a:pt x="0" y="0"/>
                </a:moveTo>
                <a:lnTo>
                  <a:pt x="27454142" y="0"/>
                </a:lnTo>
                <a:lnTo>
                  <a:pt x="27454142" y="3809263"/>
                </a:lnTo>
                <a:lnTo>
                  <a:pt x="0" y="380926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086382" y="1215943"/>
            <a:ext cx="3548896" cy="3600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09"/>
              </a:lnSpc>
              <a:spcBef>
                <a:spcPct val="0"/>
              </a:spcBef>
            </a:pPr>
            <a:r>
              <a:rPr lang="en-US" b="true" sz="2099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SMART RESUME ANALYIST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366463" y="914948"/>
            <a:ext cx="10397416" cy="19302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888"/>
              </a:lnSpc>
            </a:pPr>
            <a:r>
              <a:rPr lang="en-US" sz="16149" spc="-888">
                <a:solidFill>
                  <a:srgbClr val="342D47"/>
                </a:solidFill>
                <a:latin typeface="Staatliches"/>
                <a:ea typeface="Staatliches"/>
                <a:cs typeface="Staatliches"/>
                <a:sym typeface="Staatliches"/>
              </a:rPr>
              <a:t>EXPLANATION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558258" y="6974698"/>
            <a:ext cx="995838" cy="995838"/>
          </a:xfrm>
          <a:custGeom>
            <a:avLst/>
            <a:gdLst/>
            <a:ahLst/>
            <a:cxnLst/>
            <a:rect r="r" b="b" t="t" l="l"/>
            <a:pathLst>
              <a:path h="995838" w="995838">
                <a:moveTo>
                  <a:pt x="0" y="0"/>
                </a:moveTo>
                <a:lnTo>
                  <a:pt x="995838" y="0"/>
                </a:lnTo>
                <a:lnTo>
                  <a:pt x="995838" y="995838"/>
                </a:lnTo>
                <a:lnTo>
                  <a:pt x="0" y="99583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694252" y="7246245"/>
            <a:ext cx="15574090" cy="4813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739"/>
              </a:lnSpc>
            </a:pPr>
            <a:r>
              <a:rPr lang="en-US" b="true" sz="3399" i="true">
                <a:solidFill>
                  <a:srgbClr val="342D47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 NHẤT QUÁN THÀNH MỘT DẠNG NFC. CHUYỂN THÀNH CHỮ THƯỜNG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558258" y="8294386"/>
            <a:ext cx="995838" cy="995838"/>
          </a:xfrm>
          <a:custGeom>
            <a:avLst/>
            <a:gdLst/>
            <a:ahLst/>
            <a:cxnLst/>
            <a:rect r="r" b="b" t="t" l="l"/>
            <a:pathLst>
              <a:path h="995838" w="995838">
                <a:moveTo>
                  <a:pt x="0" y="0"/>
                </a:moveTo>
                <a:lnTo>
                  <a:pt x="995838" y="0"/>
                </a:lnTo>
                <a:lnTo>
                  <a:pt x="995838" y="995837"/>
                </a:lnTo>
                <a:lnTo>
                  <a:pt x="0" y="99583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554096" y="8561086"/>
            <a:ext cx="16593748" cy="9480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739"/>
              </a:lnSpc>
            </a:pPr>
            <a:r>
              <a:rPr lang="en-US" b="true" sz="3399" i="true">
                <a:solidFill>
                  <a:srgbClr val="342D47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 XÓA ĐI NHỮNG FORMAT NHƯ THẺ HTML, CÁC KÝ TỰ ĐẶC BIỆT NẾU CHÚNG XUẤT HIỆN 2 LẦN, XÓA CÁC KÝ TỰ LẠ, KHOẢNG TRẮNG THỪA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58258" y="391073"/>
            <a:ext cx="1571166" cy="1571166"/>
          </a:xfrm>
          <a:custGeom>
            <a:avLst/>
            <a:gdLst/>
            <a:ahLst/>
            <a:cxnLst/>
            <a:rect r="r" b="b" t="t" l="l"/>
            <a:pathLst>
              <a:path h="1571166" w="1571166">
                <a:moveTo>
                  <a:pt x="0" y="0"/>
                </a:moveTo>
                <a:lnTo>
                  <a:pt x="1571165" y="0"/>
                </a:lnTo>
                <a:lnTo>
                  <a:pt x="1571165" y="1571166"/>
                </a:lnTo>
                <a:lnTo>
                  <a:pt x="0" y="15711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0" y="2454159"/>
            <a:ext cx="18604669" cy="3604655"/>
          </a:xfrm>
          <a:custGeom>
            <a:avLst/>
            <a:gdLst/>
            <a:ahLst/>
            <a:cxnLst/>
            <a:rect r="r" b="b" t="t" l="l"/>
            <a:pathLst>
              <a:path h="3604655" w="18604669">
                <a:moveTo>
                  <a:pt x="0" y="0"/>
                </a:moveTo>
                <a:lnTo>
                  <a:pt x="18604669" y="0"/>
                </a:lnTo>
                <a:lnTo>
                  <a:pt x="18604669" y="3604654"/>
                </a:lnTo>
                <a:lnTo>
                  <a:pt x="0" y="360465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552359" y="7096902"/>
            <a:ext cx="881775" cy="562131"/>
          </a:xfrm>
          <a:custGeom>
            <a:avLst/>
            <a:gdLst/>
            <a:ahLst/>
            <a:cxnLst/>
            <a:rect r="r" b="b" t="t" l="l"/>
            <a:pathLst>
              <a:path h="562131" w="881775">
                <a:moveTo>
                  <a:pt x="0" y="0"/>
                </a:moveTo>
                <a:lnTo>
                  <a:pt x="881774" y="0"/>
                </a:lnTo>
                <a:lnTo>
                  <a:pt x="881774" y="562131"/>
                </a:lnTo>
                <a:lnTo>
                  <a:pt x="0" y="56213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271553" y="6185249"/>
            <a:ext cx="8594091" cy="2385437"/>
          </a:xfrm>
          <a:custGeom>
            <a:avLst/>
            <a:gdLst/>
            <a:ahLst/>
            <a:cxnLst/>
            <a:rect r="r" b="b" t="t" l="l"/>
            <a:pathLst>
              <a:path h="2385437" w="8594091">
                <a:moveTo>
                  <a:pt x="0" y="0"/>
                </a:moveTo>
                <a:lnTo>
                  <a:pt x="8594091" y="0"/>
                </a:lnTo>
                <a:lnTo>
                  <a:pt x="8594091" y="2385437"/>
                </a:lnTo>
                <a:lnTo>
                  <a:pt x="0" y="238543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-3057" b="-29022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915294" y="7199085"/>
            <a:ext cx="881775" cy="562131"/>
          </a:xfrm>
          <a:custGeom>
            <a:avLst/>
            <a:gdLst/>
            <a:ahLst/>
            <a:cxnLst/>
            <a:rect r="r" b="b" t="t" l="l"/>
            <a:pathLst>
              <a:path h="562131" w="881775">
                <a:moveTo>
                  <a:pt x="0" y="0"/>
                </a:moveTo>
                <a:lnTo>
                  <a:pt x="881775" y="0"/>
                </a:lnTo>
                <a:lnTo>
                  <a:pt x="881775" y="562131"/>
                </a:lnTo>
                <a:lnTo>
                  <a:pt x="0" y="56213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846719" y="6287573"/>
            <a:ext cx="3394224" cy="2180789"/>
          </a:xfrm>
          <a:custGeom>
            <a:avLst/>
            <a:gdLst/>
            <a:ahLst/>
            <a:cxnLst/>
            <a:rect r="r" b="b" t="t" l="l"/>
            <a:pathLst>
              <a:path h="2180789" w="3394224">
                <a:moveTo>
                  <a:pt x="0" y="0"/>
                </a:moveTo>
                <a:lnTo>
                  <a:pt x="3394224" y="0"/>
                </a:lnTo>
                <a:lnTo>
                  <a:pt x="3394224" y="2180789"/>
                </a:lnTo>
                <a:lnTo>
                  <a:pt x="0" y="218078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086382" y="1215943"/>
            <a:ext cx="3548896" cy="3600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09"/>
              </a:lnSpc>
              <a:spcBef>
                <a:spcPct val="0"/>
              </a:spcBef>
            </a:pPr>
            <a:r>
              <a:rPr lang="en-US" b="true" sz="2099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SMART RESUME ANALYIST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366463" y="523875"/>
            <a:ext cx="10397416" cy="19302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888"/>
              </a:lnSpc>
            </a:pPr>
            <a:r>
              <a:rPr lang="en-US" sz="16149" spc="-888">
                <a:solidFill>
                  <a:srgbClr val="342D47"/>
                </a:solidFill>
                <a:latin typeface="Staatliches"/>
                <a:ea typeface="Staatliches"/>
                <a:cs typeface="Staatliches"/>
                <a:sym typeface="Staatliches"/>
              </a:rPr>
              <a:t>EXPLANATION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0" y="6899468"/>
            <a:ext cx="4290536" cy="8617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02"/>
              </a:lnSpc>
              <a:spcBef>
                <a:spcPct val="0"/>
              </a:spcBef>
            </a:pPr>
            <a:r>
              <a:rPr lang="en-US" sz="5072">
                <a:solidFill>
                  <a:srgbClr val="000000"/>
                </a:solidFill>
                <a:latin typeface="Staatliches"/>
                <a:ea typeface="Staatliches"/>
                <a:cs typeface="Staatliches"/>
                <a:sym typeface="Staatliches"/>
              </a:rPr>
              <a:t>cv text or jd  text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58258" y="391073"/>
            <a:ext cx="1571166" cy="1571166"/>
          </a:xfrm>
          <a:custGeom>
            <a:avLst/>
            <a:gdLst/>
            <a:ahLst/>
            <a:cxnLst/>
            <a:rect r="r" b="b" t="t" l="l"/>
            <a:pathLst>
              <a:path h="1571166" w="1571166">
                <a:moveTo>
                  <a:pt x="0" y="0"/>
                </a:moveTo>
                <a:lnTo>
                  <a:pt x="1571165" y="0"/>
                </a:lnTo>
                <a:lnTo>
                  <a:pt x="1571165" y="1571166"/>
                </a:lnTo>
                <a:lnTo>
                  <a:pt x="0" y="15711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071947" y="2546743"/>
            <a:ext cx="21330795" cy="4772765"/>
          </a:xfrm>
          <a:custGeom>
            <a:avLst/>
            <a:gdLst/>
            <a:ahLst/>
            <a:cxnLst/>
            <a:rect r="r" b="b" t="t" l="l"/>
            <a:pathLst>
              <a:path h="4772765" w="21330795">
                <a:moveTo>
                  <a:pt x="0" y="0"/>
                </a:moveTo>
                <a:lnTo>
                  <a:pt x="21330796" y="0"/>
                </a:lnTo>
                <a:lnTo>
                  <a:pt x="21330796" y="4772765"/>
                </a:lnTo>
                <a:lnTo>
                  <a:pt x="0" y="477276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086382" y="1215943"/>
            <a:ext cx="3548896" cy="3600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09"/>
              </a:lnSpc>
              <a:spcBef>
                <a:spcPct val="0"/>
              </a:spcBef>
            </a:pPr>
            <a:r>
              <a:rPr lang="en-US" b="true" sz="2099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SMART RESUME ANALYIST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58258" y="3070618"/>
            <a:ext cx="4794583" cy="36871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888"/>
              </a:lnSpc>
            </a:pPr>
            <a:r>
              <a:rPr lang="en-US" sz="16149" spc="-888">
                <a:solidFill>
                  <a:srgbClr val="342D47"/>
                </a:solidFill>
                <a:latin typeface="Staatliches"/>
                <a:ea typeface="Staatliches"/>
                <a:cs typeface="Staatliches"/>
                <a:sym typeface="Staatliches"/>
              </a:rPr>
              <a:t>SKILLS MATCH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58258" y="391073"/>
            <a:ext cx="1571166" cy="1571166"/>
          </a:xfrm>
          <a:custGeom>
            <a:avLst/>
            <a:gdLst/>
            <a:ahLst/>
            <a:cxnLst/>
            <a:rect r="r" b="b" t="t" l="l"/>
            <a:pathLst>
              <a:path h="1571166" w="1571166">
                <a:moveTo>
                  <a:pt x="0" y="0"/>
                </a:moveTo>
                <a:lnTo>
                  <a:pt x="1571165" y="0"/>
                </a:lnTo>
                <a:lnTo>
                  <a:pt x="1571165" y="1571166"/>
                </a:lnTo>
                <a:lnTo>
                  <a:pt x="0" y="15711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0" y="2454159"/>
            <a:ext cx="20812128" cy="5072956"/>
          </a:xfrm>
          <a:custGeom>
            <a:avLst/>
            <a:gdLst/>
            <a:ahLst/>
            <a:cxnLst/>
            <a:rect r="r" b="b" t="t" l="l"/>
            <a:pathLst>
              <a:path h="5072956" w="20812128">
                <a:moveTo>
                  <a:pt x="0" y="0"/>
                </a:moveTo>
                <a:lnTo>
                  <a:pt x="20812128" y="0"/>
                </a:lnTo>
                <a:lnTo>
                  <a:pt x="20812128" y="5072956"/>
                </a:lnTo>
                <a:lnTo>
                  <a:pt x="0" y="507295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086382" y="8022415"/>
            <a:ext cx="2258257" cy="2148167"/>
          </a:xfrm>
          <a:custGeom>
            <a:avLst/>
            <a:gdLst/>
            <a:ahLst/>
            <a:cxnLst/>
            <a:rect r="r" b="b" t="t" l="l"/>
            <a:pathLst>
              <a:path h="2148167" w="2258257">
                <a:moveTo>
                  <a:pt x="0" y="0"/>
                </a:moveTo>
                <a:lnTo>
                  <a:pt x="2258257" y="0"/>
                </a:lnTo>
                <a:lnTo>
                  <a:pt x="2258257" y="2148167"/>
                </a:lnTo>
                <a:lnTo>
                  <a:pt x="0" y="214816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753504" y="8977234"/>
            <a:ext cx="881775" cy="562131"/>
          </a:xfrm>
          <a:custGeom>
            <a:avLst/>
            <a:gdLst/>
            <a:ahLst/>
            <a:cxnLst/>
            <a:rect r="r" b="b" t="t" l="l"/>
            <a:pathLst>
              <a:path h="562131" w="881775">
                <a:moveTo>
                  <a:pt x="0" y="0"/>
                </a:moveTo>
                <a:lnTo>
                  <a:pt x="881774" y="0"/>
                </a:lnTo>
                <a:lnTo>
                  <a:pt x="881774" y="562132"/>
                </a:lnTo>
                <a:lnTo>
                  <a:pt x="0" y="56213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044853" y="8407462"/>
            <a:ext cx="1418772" cy="1701676"/>
          </a:xfrm>
          <a:custGeom>
            <a:avLst/>
            <a:gdLst/>
            <a:ahLst/>
            <a:cxnLst/>
            <a:rect r="r" b="b" t="t" l="l"/>
            <a:pathLst>
              <a:path h="1701676" w="1418772">
                <a:moveTo>
                  <a:pt x="0" y="0"/>
                </a:moveTo>
                <a:lnTo>
                  <a:pt x="1418772" y="0"/>
                </a:lnTo>
                <a:lnTo>
                  <a:pt x="1418772" y="1701676"/>
                </a:lnTo>
                <a:lnTo>
                  <a:pt x="0" y="170167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086382" y="1215943"/>
            <a:ext cx="3548896" cy="3600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09"/>
              </a:lnSpc>
              <a:spcBef>
                <a:spcPct val="0"/>
              </a:spcBef>
            </a:pPr>
            <a:r>
              <a:rPr lang="en-US" b="true" sz="2099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SMART RESUME ANALYIST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366463" y="523875"/>
            <a:ext cx="10397416" cy="19302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888"/>
              </a:lnSpc>
            </a:pPr>
            <a:r>
              <a:rPr lang="en-US" sz="16149" spc="-888">
                <a:solidFill>
                  <a:srgbClr val="342D47"/>
                </a:solidFill>
                <a:latin typeface="Staatliches"/>
                <a:ea typeface="Staatliches"/>
                <a:cs typeface="Staatliches"/>
                <a:sym typeface="Staatliches"/>
              </a:rPr>
              <a:t>EXPLANATION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58258" y="391073"/>
            <a:ext cx="1571166" cy="1571166"/>
          </a:xfrm>
          <a:custGeom>
            <a:avLst/>
            <a:gdLst/>
            <a:ahLst/>
            <a:cxnLst/>
            <a:rect r="r" b="b" t="t" l="l"/>
            <a:pathLst>
              <a:path h="1571166" w="1571166">
                <a:moveTo>
                  <a:pt x="0" y="0"/>
                </a:moveTo>
                <a:lnTo>
                  <a:pt x="1571165" y="0"/>
                </a:lnTo>
                <a:lnTo>
                  <a:pt x="1571165" y="1571166"/>
                </a:lnTo>
                <a:lnTo>
                  <a:pt x="0" y="15711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0" y="2454159"/>
            <a:ext cx="22366737" cy="3634595"/>
          </a:xfrm>
          <a:custGeom>
            <a:avLst/>
            <a:gdLst/>
            <a:ahLst/>
            <a:cxnLst/>
            <a:rect r="r" b="b" t="t" l="l"/>
            <a:pathLst>
              <a:path h="3634595" w="22366737">
                <a:moveTo>
                  <a:pt x="0" y="0"/>
                </a:moveTo>
                <a:lnTo>
                  <a:pt x="22366737" y="0"/>
                </a:lnTo>
                <a:lnTo>
                  <a:pt x="22366737" y="3634594"/>
                </a:lnTo>
                <a:lnTo>
                  <a:pt x="0" y="363459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086382" y="1215943"/>
            <a:ext cx="3548896" cy="3600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09"/>
              </a:lnSpc>
              <a:spcBef>
                <a:spcPct val="0"/>
              </a:spcBef>
            </a:pPr>
            <a:r>
              <a:rPr lang="en-US" b="true" sz="2099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SMART RESUME ANALYIST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366463" y="523875"/>
            <a:ext cx="10397416" cy="19302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888"/>
              </a:lnSpc>
            </a:pPr>
            <a:r>
              <a:rPr lang="en-US" sz="16149" spc="-888">
                <a:solidFill>
                  <a:srgbClr val="342D47"/>
                </a:solidFill>
                <a:latin typeface="Staatliches"/>
                <a:ea typeface="Staatliches"/>
                <a:cs typeface="Staatliches"/>
                <a:sym typeface="Staatliches"/>
              </a:rPr>
              <a:t>EXPLANATION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301651" y="6899468"/>
            <a:ext cx="1687235" cy="17570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02"/>
              </a:lnSpc>
            </a:pPr>
            <a:r>
              <a:rPr lang="en-US" sz="5072">
                <a:solidFill>
                  <a:srgbClr val="000000"/>
                </a:solidFill>
                <a:latin typeface="Staatliches"/>
                <a:ea typeface="Staatliches"/>
                <a:cs typeface="Staatliches"/>
                <a:sym typeface="Staatliches"/>
              </a:rPr>
              <a:t>cv text</a:t>
            </a:r>
          </a:p>
          <a:p>
            <a:pPr algn="ctr">
              <a:lnSpc>
                <a:spcPts val="7102"/>
              </a:lnSpc>
              <a:spcBef>
                <a:spcPct val="0"/>
              </a:spcBef>
            </a:pP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3292256" y="7168201"/>
            <a:ext cx="881775" cy="562131"/>
          </a:xfrm>
          <a:custGeom>
            <a:avLst/>
            <a:gdLst/>
            <a:ahLst/>
            <a:cxnLst/>
            <a:rect r="r" b="b" t="t" l="l"/>
            <a:pathLst>
              <a:path h="562131" w="881775">
                <a:moveTo>
                  <a:pt x="0" y="0"/>
                </a:moveTo>
                <a:lnTo>
                  <a:pt x="881775" y="0"/>
                </a:lnTo>
                <a:lnTo>
                  <a:pt x="881775" y="562132"/>
                </a:lnTo>
                <a:lnTo>
                  <a:pt x="0" y="56213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4477402" y="6724080"/>
            <a:ext cx="759319" cy="759319"/>
          </a:xfrm>
          <a:custGeom>
            <a:avLst/>
            <a:gdLst/>
            <a:ahLst/>
            <a:cxnLst/>
            <a:rect r="r" b="b" t="t" l="l"/>
            <a:pathLst>
              <a:path h="759319" w="759319">
                <a:moveTo>
                  <a:pt x="0" y="0"/>
                </a:moveTo>
                <a:lnTo>
                  <a:pt x="759319" y="0"/>
                </a:lnTo>
                <a:lnTo>
                  <a:pt x="759319" y="759319"/>
                </a:lnTo>
                <a:lnTo>
                  <a:pt x="0" y="75931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5237414" y="6937920"/>
            <a:ext cx="12655514" cy="360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50"/>
              </a:lnSpc>
            </a:pPr>
            <a:r>
              <a:rPr lang="en-US" b="true" sz="2591" i="true">
                <a:solidFill>
                  <a:srgbClr val="342D47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 XÉT TỚI CÙNG 1 SKILL. R’\B’ DÙNG ĐỂ BUỘC TỪ ĐÓ PHẢI ĐỨNG ĐỘC LẬP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4477402" y="7730333"/>
            <a:ext cx="759319" cy="759319"/>
          </a:xfrm>
          <a:custGeom>
            <a:avLst/>
            <a:gdLst/>
            <a:ahLst/>
            <a:cxnLst/>
            <a:rect r="r" b="b" t="t" l="l"/>
            <a:pathLst>
              <a:path h="759319" w="759319">
                <a:moveTo>
                  <a:pt x="0" y="0"/>
                </a:moveTo>
                <a:lnTo>
                  <a:pt x="759319" y="0"/>
                </a:lnTo>
                <a:lnTo>
                  <a:pt x="759319" y="759319"/>
                </a:lnTo>
                <a:lnTo>
                  <a:pt x="0" y="75931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5236721" y="7758908"/>
            <a:ext cx="13051279" cy="10719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50"/>
              </a:lnSpc>
            </a:pPr>
            <a:r>
              <a:rPr lang="en-US" b="true" sz="2591" i="true">
                <a:solidFill>
                  <a:srgbClr val="342D47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 ĐÔI KHI CÓ NHỮNG KÝ TỰ ĐẶC BIỆT ĐẰNG SAU NHƯ LÀ C++ NÊN MÁY  SẼ HIỂU LÀ CÒN NHỮNG CHŨ ĐẰNG SAU C++ NÊN SẼ ĐỔI THÀNH C\+\+ ĐỂ PHÂN TÍCH CHO CHÍNH XÁC HƠN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58258" y="391073"/>
            <a:ext cx="1571166" cy="1571166"/>
          </a:xfrm>
          <a:custGeom>
            <a:avLst/>
            <a:gdLst/>
            <a:ahLst/>
            <a:cxnLst/>
            <a:rect r="r" b="b" t="t" l="l"/>
            <a:pathLst>
              <a:path h="1571166" w="1571166">
                <a:moveTo>
                  <a:pt x="0" y="0"/>
                </a:moveTo>
                <a:lnTo>
                  <a:pt x="1571165" y="0"/>
                </a:lnTo>
                <a:lnTo>
                  <a:pt x="1571165" y="1571166"/>
                </a:lnTo>
                <a:lnTo>
                  <a:pt x="0" y="15711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0" y="2595704"/>
            <a:ext cx="21649685" cy="3896943"/>
          </a:xfrm>
          <a:custGeom>
            <a:avLst/>
            <a:gdLst/>
            <a:ahLst/>
            <a:cxnLst/>
            <a:rect r="r" b="b" t="t" l="l"/>
            <a:pathLst>
              <a:path h="3896943" w="21649685">
                <a:moveTo>
                  <a:pt x="0" y="0"/>
                </a:moveTo>
                <a:lnTo>
                  <a:pt x="21649685" y="0"/>
                </a:lnTo>
                <a:lnTo>
                  <a:pt x="21649685" y="3896943"/>
                </a:lnTo>
                <a:lnTo>
                  <a:pt x="0" y="389694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774231" y="6858756"/>
            <a:ext cx="3000553" cy="3000553"/>
          </a:xfrm>
          <a:custGeom>
            <a:avLst/>
            <a:gdLst/>
            <a:ahLst/>
            <a:cxnLst/>
            <a:rect r="r" b="b" t="t" l="l"/>
            <a:pathLst>
              <a:path h="3000553" w="3000553">
                <a:moveTo>
                  <a:pt x="0" y="0"/>
                </a:moveTo>
                <a:lnTo>
                  <a:pt x="3000553" y="0"/>
                </a:lnTo>
                <a:lnTo>
                  <a:pt x="3000553" y="3000553"/>
                </a:lnTo>
                <a:lnTo>
                  <a:pt x="0" y="300055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635278" y="7354628"/>
            <a:ext cx="2104467" cy="2008809"/>
          </a:xfrm>
          <a:custGeom>
            <a:avLst/>
            <a:gdLst/>
            <a:ahLst/>
            <a:cxnLst/>
            <a:rect r="r" b="b" t="t" l="l"/>
            <a:pathLst>
              <a:path h="2008809" w="2104467">
                <a:moveTo>
                  <a:pt x="0" y="0"/>
                </a:moveTo>
                <a:lnTo>
                  <a:pt x="2104467" y="0"/>
                </a:lnTo>
                <a:lnTo>
                  <a:pt x="2104467" y="2008809"/>
                </a:lnTo>
                <a:lnTo>
                  <a:pt x="0" y="20088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824842" y="7354628"/>
            <a:ext cx="3194415" cy="2056405"/>
          </a:xfrm>
          <a:custGeom>
            <a:avLst/>
            <a:gdLst/>
            <a:ahLst/>
            <a:cxnLst/>
            <a:rect r="r" b="b" t="t" l="l"/>
            <a:pathLst>
              <a:path h="2056405" w="3194415">
                <a:moveTo>
                  <a:pt x="0" y="0"/>
                </a:moveTo>
                <a:lnTo>
                  <a:pt x="3194415" y="0"/>
                </a:lnTo>
                <a:lnTo>
                  <a:pt x="3194415" y="2056405"/>
                </a:lnTo>
                <a:lnTo>
                  <a:pt x="0" y="205640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8113473" y="7144863"/>
            <a:ext cx="2061053" cy="2428340"/>
          </a:xfrm>
          <a:custGeom>
            <a:avLst/>
            <a:gdLst/>
            <a:ahLst/>
            <a:cxnLst/>
            <a:rect r="r" b="b" t="t" l="l"/>
            <a:pathLst>
              <a:path h="2428340" w="2061053">
                <a:moveTo>
                  <a:pt x="0" y="0"/>
                </a:moveTo>
                <a:lnTo>
                  <a:pt x="2061054" y="0"/>
                </a:lnTo>
                <a:lnTo>
                  <a:pt x="2061054" y="2428339"/>
                </a:lnTo>
                <a:lnTo>
                  <a:pt x="0" y="242833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086382" y="1215943"/>
            <a:ext cx="3548896" cy="3600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09"/>
              </a:lnSpc>
              <a:spcBef>
                <a:spcPct val="0"/>
              </a:spcBef>
            </a:pPr>
            <a:r>
              <a:rPr lang="en-US" b="true" sz="2099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SMART RESUME ANALYIST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366463" y="523875"/>
            <a:ext cx="10397416" cy="19302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888"/>
              </a:lnSpc>
            </a:pPr>
            <a:r>
              <a:rPr lang="en-US" sz="16149" spc="-888">
                <a:solidFill>
                  <a:srgbClr val="342D47"/>
                </a:solidFill>
                <a:latin typeface="Staatliches"/>
                <a:ea typeface="Staatliches"/>
                <a:cs typeface="Staatliches"/>
                <a:sym typeface="Staatliches"/>
              </a:rPr>
              <a:t>EXPLANATION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58258" y="391073"/>
            <a:ext cx="1571166" cy="1571166"/>
          </a:xfrm>
          <a:custGeom>
            <a:avLst/>
            <a:gdLst/>
            <a:ahLst/>
            <a:cxnLst/>
            <a:rect r="r" b="b" t="t" l="l"/>
            <a:pathLst>
              <a:path h="1571166" w="1571166">
                <a:moveTo>
                  <a:pt x="0" y="0"/>
                </a:moveTo>
                <a:lnTo>
                  <a:pt x="1571165" y="0"/>
                </a:lnTo>
                <a:lnTo>
                  <a:pt x="1571165" y="1571166"/>
                </a:lnTo>
                <a:lnTo>
                  <a:pt x="0" y="15711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444849" y="266088"/>
            <a:ext cx="13395741" cy="7669062"/>
          </a:xfrm>
          <a:custGeom>
            <a:avLst/>
            <a:gdLst/>
            <a:ahLst/>
            <a:cxnLst/>
            <a:rect r="r" b="b" t="t" l="l"/>
            <a:pathLst>
              <a:path h="7669062" w="13395741">
                <a:moveTo>
                  <a:pt x="0" y="0"/>
                </a:moveTo>
                <a:lnTo>
                  <a:pt x="13395741" y="0"/>
                </a:lnTo>
                <a:lnTo>
                  <a:pt x="13395741" y="7669062"/>
                </a:lnTo>
                <a:lnTo>
                  <a:pt x="0" y="766906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444849" y="7935150"/>
            <a:ext cx="14999026" cy="2249854"/>
          </a:xfrm>
          <a:custGeom>
            <a:avLst/>
            <a:gdLst/>
            <a:ahLst/>
            <a:cxnLst/>
            <a:rect r="r" b="b" t="t" l="l"/>
            <a:pathLst>
              <a:path h="2249854" w="14999026">
                <a:moveTo>
                  <a:pt x="0" y="0"/>
                </a:moveTo>
                <a:lnTo>
                  <a:pt x="14999025" y="0"/>
                </a:lnTo>
                <a:lnTo>
                  <a:pt x="14999025" y="2249854"/>
                </a:lnTo>
                <a:lnTo>
                  <a:pt x="0" y="224985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086382" y="1215943"/>
            <a:ext cx="3548896" cy="3600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09"/>
              </a:lnSpc>
              <a:spcBef>
                <a:spcPct val="0"/>
              </a:spcBef>
            </a:pPr>
            <a:r>
              <a:rPr lang="en-US" b="true" sz="2099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SMART RESUME ANALYIST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43117" y="3561876"/>
            <a:ext cx="8036029" cy="36871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888"/>
              </a:lnSpc>
            </a:pPr>
            <a:r>
              <a:rPr lang="en-US" sz="16149" spc="-888">
                <a:solidFill>
                  <a:srgbClr val="342D47"/>
                </a:solidFill>
                <a:latin typeface="Staatliches"/>
                <a:ea typeface="Staatliches"/>
                <a:cs typeface="Staatliches"/>
                <a:sym typeface="Staatliches"/>
              </a:rPr>
              <a:t>JOB SUGGESTION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58258" y="391073"/>
            <a:ext cx="1571166" cy="1571166"/>
          </a:xfrm>
          <a:custGeom>
            <a:avLst/>
            <a:gdLst/>
            <a:ahLst/>
            <a:cxnLst/>
            <a:rect r="r" b="b" t="t" l="l"/>
            <a:pathLst>
              <a:path h="1571166" w="1571166">
                <a:moveTo>
                  <a:pt x="0" y="0"/>
                </a:moveTo>
                <a:lnTo>
                  <a:pt x="1571165" y="0"/>
                </a:lnTo>
                <a:lnTo>
                  <a:pt x="1571165" y="1571166"/>
                </a:lnTo>
                <a:lnTo>
                  <a:pt x="0" y="15711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459385" y="3481652"/>
            <a:ext cx="881775" cy="562131"/>
          </a:xfrm>
          <a:custGeom>
            <a:avLst/>
            <a:gdLst/>
            <a:ahLst/>
            <a:cxnLst/>
            <a:rect r="r" b="b" t="t" l="l"/>
            <a:pathLst>
              <a:path h="562131" w="881775">
                <a:moveTo>
                  <a:pt x="0" y="0"/>
                </a:moveTo>
                <a:lnTo>
                  <a:pt x="881774" y="0"/>
                </a:lnTo>
                <a:lnTo>
                  <a:pt x="881774" y="562131"/>
                </a:lnTo>
                <a:lnTo>
                  <a:pt x="0" y="56213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860830" y="3391132"/>
            <a:ext cx="1308574" cy="1305303"/>
          </a:xfrm>
          <a:custGeom>
            <a:avLst/>
            <a:gdLst/>
            <a:ahLst/>
            <a:cxnLst/>
            <a:rect r="r" b="b" t="t" l="l"/>
            <a:pathLst>
              <a:path h="1305303" w="1308574">
                <a:moveTo>
                  <a:pt x="0" y="0"/>
                </a:moveTo>
                <a:lnTo>
                  <a:pt x="1308574" y="0"/>
                </a:lnTo>
                <a:lnTo>
                  <a:pt x="1308574" y="1305303"/>
                </a:lnTo>
                <a:lnTo>
                  <a:pt x="0" y="130530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443959" y="2976825"/>
            <a:ext cx="2133917" cy="2133917"/>
          </a:xfrm>
          <a:custGeom>
            <a:avLst/>
            <a:gdLst/>
            <a:ahLst/>
            <a:cxnLst/>
            <a:rect r="r" b="b" t="t" l="l"/>
            <a:pathLst>
              <a:path h="2133917" w="2133917">
                <a:moveTo>
                  <a:pt x="0" y="0"/>
                </a:moveTo>
                <a:lnTo>
                  <a:pt x="2133917" y="0"/>
                </a:lnTo>
                <a:lnTo>
                  <a:pt x="2133917" y="2133917"/>
                </a:lnTo>
                <a:lnTo>
                  <a:pt x="0" y="213391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108887" y="2818806"/>
            <a:ext cx="2335072" cy="2324694"/>
          </a:xfrm>
          <a:custGeom>
            <a:avLst/>
            <a:gdLst/>
            <a:ahLst/>
            <a:cxnLst/>
            <a:rect r="r" b="b" t="t" l="l"/>
            <a:pathLst>
              <a:path h="2324694" w="2335072">
                <a:moveTo>
                  <a:pt x="0" y="0"/>
                </a:moveTo>
                <a:lnTo>
                  <a:pt x="2335072" y="0"/>
                </a:lnTo>
                <a:lnTo>
                  <a:pt x="2335072" y="2324694"/>
                </a:lnTo>
                <a:lnTo>
                  <a:pt x="0" y="2324694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086382" y="1215943"/>
            <a:ext cx="3548896" cy="3600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09"/>
              </a:lnSpc>
              <a:spcBef>
                <a:spcPct val="0"/>
              </a:spcBef>
            </a:pPr>
            <a:r>
              <a:rPr lang="en-US" b="true" sz="2099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SMART RESUME ANALYIST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506665" y="574197"/>
            <a:ext cx="10397416" cy="19302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888"/>
              </a:lnSpc>
            </a:pPr>
            <a:r>
              <a:rPr lang="en-US" sz="16149" spc="-888">
                <a:solidFill>
                  <a:srgbClr val="342D47"/>
                </a:solidFill>
                <a:latin typeface="Staatliches"/>
                <a:ea typeface="Staatliches"/>
                <a:cs typeface="Staatliches"/>
                <a:sym typeface="Staatliches"/>
              </a:rPr>
              <a:t>EXPLANATION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58258" y="3386402"/>
            <a:ext cx="1687235" cy="17570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02"/>
              </a:lnSpc>
            </a:pPr>
            <a:r>
              <a:rPr lang="en-US" sz="5072">
                <a:solidFill>
                  <a:srgbClr val="000000"/>
                </a:solidFill>
                <a:latin typeface="Staatliches"/>
                <a:ea typeface="Staatliches"/>
                <a:cs typeface="Staatliches"/>
                <a:sym typeface="Staatliches"/>
              </a:rPr>
              <a:t>cv text</a:t>
            </a:r>
          </a:p>
          <a:p>
            <a:pPr algn="ctr">
              <a:lnSpc>
                <a:spcPts val="7102"/>
              </a:lnSpc>
              <a:spcBef>
                <a:spcPct val="0"/>
              </a:spcBef>
            </a:pPr>
          </a:p>
        </p:txBody>
      </p:sp>
      <p:sp>
        <p:nvSpPr>
          <p:cNvPr name="Freeform 11" id="11"/>
          <p:cNvSpPr/>
          <p:nvPr/>
        </p:nvSpPr>
        <p:spPr>
          <a:xfrm flipH="false" flipV="false" rot="5400000">
            <a:off x="6843672" y="5143500"/>
            <a:ext cx="881775" cy="562131"/>
          </a:xfrm>
          <a:custGeom>
            <a:avLst/>
            <a:gdLst/>
            <a:ahLst/>
            <a:cxnLst/>
            <a:rect r="r" b="b" t="t" l="l"/>
            <a:pathLst>
              <a:path h="562131" w="881775">
                <a:moveTo>
                  <a:pt x="0" y="0"/>
                </a:moveTo>
                <a:lnTo>
                  <a:pt x="881775" y="0"/>
                </a:lnTo>
                <a:lnTo>
                  <a:pt x="881775" y="562131"/>
                </a:lnTo>
                <a:lnTo>
                  <a:pt x="0" y="56213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4206531" y="6082437"/>
            <a:ext cx="6474857" cy="8617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02"/>
              </a:lnSpc>
              <a:spcBef>
                <a:spcPct val="0"/>
              </a:spcBef>
            </a:pPr>
            <a:r>
              <a:rPr lang="en-US" sz="5072">
                <a:solidFill>
                  <a:srgbClr val="000000"/>
                </a:solidFill>
                <a:latin typeface="Staatliches"/>
                <a:ea typeface="Staatliches"/>
                <a:cs typeface="Staatliches"/>
                <a:sym typeface="Staatliches"/>
              </a:rPr>
              <a:t>CONTEXTUAL UNDERSTANDING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5400000">
            <a:off x="6843672" y="7104006"/>
            <a:ext cx="881775" cy="562131"/>
          </a:xfrm>
          <a:custGeom>
            <a:avLst/>
            <a:gdLst/>
            <a:ahLst/>
            <a:cxnLst/>
            <a:rect r="r" b="b" t="t" l="l"/>
            <a:pathLst>
              <a:path h="562131" w="881775">
                <a:moveTo>
                  <a:pt x="0" y="0"/>
                </a:moveTo>
                <a:lnTo>
                  <a:pt x="881775" y="0"/>
                </a:lnTo>
                <a:lnTo>
                  <a:pt x="881775" y="562131"/>
                </a:lnTo>
                <a:lnTo>
                  <a:pt x="0" y="56213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6725953" y="7864059"/>
            <a:ext cx="1436013" cy="8617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02"/>
              </a:lnSpc>
              <a:spcBef>
                <a:spcPct val="0"/>
              </a:spcBef>
            </a:pPr>
            <a:r>
              <a:rPr lang="en-US" sz="5072">
                <a:solidFill>
                  <a:srgbClr val="000000"/>
                </a:solidFill>
                <a:latin typeface="Staatliches"/>
                <a:ea typeface="Staatliches"/>
                <a:cs typeface="Staatliches"/>
                <a:sym typeface="Staatliches"/>
              </a:rPr>
              <a:t>QUERY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5400000">
            <a:off x="6843672" y="8885629"/>
            <a:ext cx="881775" cy="562131"/>
          </a:xfrm>
          <a:custGeom>
            <a:avLst/>
            <a:gdLst/>
            <a:ahLst/>
            <a:cxnLst/>
            <a:rect r="r" b="b" t="t" l="l"/>
            <a:pathLst>
              <a:path h="562131" w="881775">
                <a:moveTo>
                  <a:pt x="0" y="0"/>
                </a:moveTo>
                <a:lnTo>
                  <a:pt x="881775" y="0"/>
                </a:lnTo>
                <a:lnTo>
                  <a:pt x="881775" y="562131"/>
                </a:lnTo>
                <a:lnTo>
                  <a:pt x="0" y="56213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6506665" y="9512332"/>
            <a:ext cx="1555790" cy="8617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02"/>
              </a:lnSpc>
              <a:spcBef>
                <a:spcPct val="0"/>
              </a:spcBef>
            </a:pPr>
            <a:r>
              <a:rPr lang="en-US" sz="5072">
                <a:solidFill>
                  <a:srgbClr val="000000"/>
                </a:solidFill>
                <a:latin typeface="Staatliches"/>
                <a:ea typeface="Staatliches"/>
                <a:cs typeface="Staatliches"/>
                <a:sym typeface="Staatliches"/>
              </a:rPr>
              <a:t>advice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58258" y="391073"/>
            <a:ext cx="1571166" cy="1571166"/>
          </a:xfrm>
          <a:custGeom>
            <a:avLst/>
            <a:gdLst/>
            <a:ahLst/>
            <a:cxnLst/>
            <a:rect r="r" b="b" t="t" l="l"/>
            <a:pathLst>
              <a:path h="1571166" w="1571166">
                <a:moveTo>
                  <a:pt x="0" y="0"/>
                </a:moveTo>
                <a:lnTo>
                  <a:pt x="1571165" y="0"/>
                </a:lnTo>
                <a:lnTo>
                  <a:pt x="1571165" y="1571166"/>
                </a:lnTo>
                <a:lnTo>
                  <a:pt x="0" y="15711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900883" y="70428"/>
            <a:ext cx="14974352" cy="6289228"/>
          </a:xfrm>
          <a:custGeom>
            <a:avLst/>
            <a:gdLst/>
            <a:ahLst/>
            <a:cxnLst/>
            <a:rect r="r" b="b" t="t" l="l"/>
            <a:pathLst>
              <a:path h="6289228" w="14974352">
                <a:moveTo>
                  <a:pt x="0" y="0"/>
                </a:moveTo>
                <a:lnTo>
                  <a:pt x="14974352" y="0"/>
                </a:lnTo>
                <a:lnTo>
                  <a:pt x="14974352" y="6289228"/>
                </a:lnTo>
                <a:lnTo>
                  <a:pt x="0" y="628922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900883" y="6359656"/>
            <a:ext cx="18004256" cy="4366032"/>
          </a:xfrm>
          <a:custGeom>
            <a:avLst/>
            <a:gdLst/>
            <a:ahLst/>
            <a:cxnLst/>
            <a:rect r="r" b="b" t="t" l="l"/>
            <a:pathLst>
              <a:path h="4366032" w="18004256">
                <a:moveTo>
                  <a:pt x="0" y="0"/>
                </a:moveTo>
                <a:lnTo>
                  <a:pt x="18004255" y="0"/>
                </a:lnTo>
                <a:lnTo>
                  <a:pt x="18004255" y="4366032"/>
                </a:lnTo>
                <a:lnTo>
                  <a:pt x="0" y="436603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086382" y="1215943"/>
            <a:ext cx="3548896" cy="3600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09"/>
              </a:lnSpc>
              <a:spcBef>
                <a:spcPct val="0"/>
              </a:spcBef>
            </a:pPr>
            <a:r>
              <a:rPr lang="en-US" b="true" sz="2099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SMART RESUME ANALYIST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0" y="3877016"/>
            <a:ext cx="8900883" cy="19302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888"/>
              </a:lnSpc>
            </a:pPr>
            <a:r>
              <a:rPr lang="en-US" sz="16149" spc="-888">
                <a:solidFill>
                  <a:srgbClr val="342D47"/>
                </a:solidFill>
                <a:latin typeface="Staatliches"/>
                <a:ea typeface="Staatliches"/>
                <a:cs typeface="Staatliches"/>
                <a:sym typeface="Staatliches"/>
              </a:rPr>
              <a:t>INITIALIZATION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58258" y="391073"/>
            <a:ext cx="1571166" cy="1571166"/>
          </a:xfrm>
          <a:custGeom>
            <a:avLst/>
            <a:gdLst/>
            <a:ahLst/>
            <a:cxnLst/>
            <a:rect r="r" b="b" t="t" l="l"/>
            <a:pathLst>
              <a:path h="1571166" w="1571166">
                <a:moveTo>
                  <a:pt x="0" y="0"/>
                </a:moveTo>
                <a:lnTo>
                  <a:pt x="1571165" y="0"/>
                </a:lnTo>
                <a:lnTo>
                  <a:pt x="1571165" y="1571166"/>
                </a:lnTo>
                <a:lnTo>
                  <a:pt x="0" y="15711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43841" y="3063590"/>
            <a:ext cx="2640392" cy="2640392"/>
          </a:xfrm>
          <a:custGeom>
            <a:avLst/>
            <a:gdLst/>
            <a:ahLst/>
            <a:cxnLst/>
            <a:rect r="r" b="b" t="t" l="l"/>
            <a:pathLst>
              <a:path h="2640392" w="2640392">
                <a:moveTo>
                  <a:pt x="0" y="0"/>
                </a:moveTo>
                <a:lnTo>
                  <a:pt x="2640392" y="0"/>
                </a:lnTo>
                <a:lnTo>
                  <a:pt x="2640392" y="2640392"/>
                </a:lnTo>
                <a:lnTo>
                  <a:pt x="0" y="264039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260188" y="4246993"/>
            <a:ext cx="881775" cy="562131"/>
          </a:xfrm>
          <a:custGeom>
            <a:avLst/>
            <a:gdLst/>
            <a:ahLst/>
            <a:cxnLst/>
            <a:rect r="r" b="b" t="t" l="l"/>
            <a:pathLst>
              <a:path h="562131" w="881775">
                <a:moveTo>
                  <a:pt x="0" y="0"/>
                </a:moveTo>
                <a:lnTo>
                  <a:pt x="881775" y="0"/>
                </a:lnTo>
                <a:lnTo>
                  <a:pt x="881775" y="562132"/>
                </a:lnTo>
                <a:lnTo>
                  <a:pt x="0" y="56213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409913" y="4670934"/>
            <a:ext cx="8036029" cy="5510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55"/>
              </a:lnSpc>
            </a:pPr>
            <a:r>
              <a:rPr lang="en-US" sz="4599" spc="-252">
                <a:solidFill>
                  <a:srgbClr val="342D47"/>
                </a:solidFill>
                <a:latin typeface="Staatliches"/>
                <a:ea typeface="Staatliches"/>
                <a:cs typeface="Staatliches"/>
                <a:sym typeface="Staatliches"/>
              </a:rPr>
              <a:t>SKILLS  MATCHING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9636852" y="4528059"/>
            <a:ext cx="881775" cy="562131"/>
          </a:xfrm>
          <a:custGeom>
            <a:avLst/>
            <a:gdLst/>
            <a:ahLst/>
            <a:cxnLst/>
            <a:rect r="r" b="b" t="t" l="l"/>
            <a:pathLst>
              <a:path h="562131" w="881775">
                <a:moveTo>
                  <a:pt x="0" y="0"/>
                </a:moveTo>
                <a:lnTo>
                  <a:pt x="881774" y="0"/>
                </a:lnTo>
                <a:lnTo>
                  <a:pt x="881774" y="562131"/>
                </a:lnTo>
                <a:lnTo>
                  <a:pt x="0" y="56213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794851" y="3925291"/>
            <a:ext cx="1767667" cy="1767667"/>
          </a:xfrm>
          <a:custGeom>
            <a:avLst/>
            <a:gdLst/>
            <a:ahLst/>
            <a:cxnLst/>
            <a:rect r="r" b="b" t="t" l="l"/>
            <a:pathLst>
              <a:path h="1767667" w="1767667">
                <a:moveTo>
                  <a:pt x="0" y="0"/>
                </a:moveTo>
                <a:lnTo>
                  <a:pt x="1767667" y="0"/>
                </a:lnTo>
                <a:lnTo>
                  <a:pt x="1767667" y="1767667"/>
                </a:lnTo>
                <a:lnTo>
                  <a:pt x="0" y="176766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838743" y="4593957"/>
            <a:ext cx="881775" cy="562131"/>
          </a:xfrm>
          <a:custGeom>
            <a:avLst/>
            <a:gdLst/>
            <a:ahLst/>
            <a:cxnLst/>
            <a:rect r="r" b="b" t="t" l="l"/>
            <a:pathLst>
              <a:path h="562131" w="881775">
                <a:moveTo>
                  <a:pt x="0" y="0"/>
                </a:moveTo>
                <a:lnTo>
                  <a:pt x="881775" y="0"/>
                </a:lnTo>
                <a:lnTo>
                  <a:pt x="881775" y="562131"/>
                </a:lnTo>
                <a:lnTo>
                  <a:pt x="0" y="56213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3996743" y="3956394"/>
            <a:ext cx="1837257" cy="1837257"/>
          </a:xfrm>
          <a:custGeom>
            <a:avLst/>
            <a:gdLst/>
            <a:ahLst/>
            <a:cxnLst/>
            <a:rect r="r" b="b" t="t" l="l"/>
            <a:pathLst>
              <a:path h="1837257" w="1837257">
                <a:moveTo>
                  <a:pt x="0" y="0"/>
                </a:moveTo>
                <a:lnTo>
                  <a:pt x="1837257" y="0"/>
                </a:lnTo>
                <a:lnTo>
                  <a:pt x="1837257" y="1837257"/>
                </a:lnTo>
                <a:lnTo>
                  <a:pt x="0" y="183725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5834000" y="4862434"/>
            <a:ext cx="881775" cy="562131"/>
          </a:xfrm>
          <a:custGeom>
            <a:avLst/>
            <a:gdLst/>
            <a:ahLst/>
            <a:cxnLst/>
            <a:rect r="r" b="b" t="t" l="l"/>
            <a:pathLst>
              <a:path h="562131" w="881775">
                <a:moveTo>
                  <a:pt x="0" y="0"/>
                </a:moveTo>
                <a:lnTo>
                  <a:pt x="881775" y="0"/>
                </a:lnTo>
                <a:lnTo>
                  <a:pt x="881775" y="562132"/>
                </a:lnTo>
                <a:lnTo>
                  <a:pt x="0" y="56213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6904081" y="4528059"/>
            <a:ext cx="1074223" cy="1091968"/>
          </a:xfrm>
          <a:custGeom>
            <a:avLst/>
            <a:gdLst/>
            <a:ahLst/>
            <a:cxnLst/>
            <a:rect r="r" b="b" t="t" l="l"/>
            <a:pathLst>
              <a:path h="1091968" w="1074223">
                <a:moveTo>
                  <a:pt x="0" y="0"/>
                </a:moveTo>
                <a:lnTo>
                  <a:pt x="1074223" y="0"/>
                </a:lnTo>
                <a:lnTo>
                  <a:pt x="1074223" y="1091968"/>
                </a:lnTo>
                <a:lnTo>
                  <a:pt x="0" y="1091968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5635278" y="7620271"/>
            <a:ext cx="1276740" cy="1776334"/>
          </a:xfrm>
          <a:custGeom>
            <a:avLst/>
            <a:gdLst/>
            <a:ahLst/>
            <a:cxnLst/>
            <a:rect r="r" b="b" t="t" l="l"/>
            <a:pathLst>
              <a:path h="1776334" w="1276740">
                <a:moveTo>
                  <a:pt x="0" y="0"/>
                </a:moveTo>
                <a:lnTo>
                  <a:pt x="1276741" y="0"/>
                </a:lnTo>
                <a:lnTo>
                  <a:pt x="1276741" y="1776334"/>
                </a:lnTo>
                <a:lnTo>
                  <a:pt x="0" y="177633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7472761" y="7829039"/>
            <a:ext cx="881775" cy="562131"/>
          </a:xfrm>
          <a:custGeom>
            <a:avLst/>
            <a:gdLst/>
            <a:ahLst/>
            <a:cxnLst/>
            <a:rect r="r" b="b" t="t" l="l"/>
            <a:pathLst>
              <a:path h="562131" w="881775">
                <a:moveTo>
                  <a:pt x="0" y="0"/>
                </a:moveTo>
                <a:lnTo>
                  <a:pt x="881774" y="0"/>
                </a:lnTo>
                <a:lnTo>
                  <a:pt x="881774" y="562131"/>
                </a:lnTo>
                <a:lnTo>
                  <a:pt x="0" y="56213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2086382" y="1215943"/>
            <a:ext cx="3548896" cy="3600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09"/>
              </a:lnSpc>
              <a:spcBef>
                <a:spcPct val="0"/>
              </a:spcBef>
            </a:pPr>
            <a:r>
              <a:rPr lang="en-US" b="true" sz="2099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SMART RESUME ANALYIST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506665" y="574197"/>
            <a:ext cx="10397416" cy="19302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888"/>
              </a:lnSpc>
            </a:pPr>
            <a:r>
              <a:rPr lang="en-US" sz="16149" spc="-888">
                <a:solidFill>
                  <a:srgbClr val="342D47"/>
                </a:solidFill>
                <a:latin typeface="Staatliches"/>
                <a:ea typeface="Staatliches"/>
                <a:cs typeface="Staatliches"/>
                <a:sym typeface="Staatliches"/>
              </a:rPr>
              <a:t>EXPLANATION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5409913" y="3041509"/>
            <a:ext cx="8036029" cy="5510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55"/>
              </a:lnSpc>
            </a:pPr>
            <a:r>
              <a:rPr lang="en-US" sz="4599" spc="-252">
                <a:solidFill>
                  <a:srgbClr val="342D47"/>
                </a:solidFill>
                <a:latin typeface="Staatliches"/>
                <a:ea typeface="Staatliches"/>
                <a:cs typeface="Staatliches"/>
                <a:sym typeface="Staatliches"/>
              </a:rPr>
              <a:t>JOB SUGGESTION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5409913" y="3832735"/>
            <a:ext cx="8036029" cy="5510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55"/>
              </a:lnSpc>
            </a:pPr>
            <a:r>
              <a:rPr lang="en-US" sz="4599" spc="-252">
                <a:solidFill>
                  <a:srgbClr val="342D47"/>
                </a:solidFill>
                <a:latin typeface="Staatliches"/>
                <a:ea typeface="Staatliches"/>
                <a:cs typeface="Staatliches"/>
                <a:sym typeface="Staatliches"/>
              </a:rPr>
              <a:t>CALCULATE SIMILARITY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5409913" y="5507736"/>
            <a:ext cx="8036029" cy="5510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55"/>
              </a:lnSpc>
            </a:pPr>
            <a:r>
              <a:rPr lang="en-US" sz="4599" spc="-252">
                <a:solidFill>
                  <a:srgbClr val="342D47"/>
                </a:solidFill>
                <a:latin typeface="Staatliches"/>
                <a:ea typeface="Staatliches"/>
                <a:cs typeface="Staatliches"/>
                <a:sym typeface="Staatliches"/>
              </a:rPr>
              <a:t>OCR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5409913" y="6344537"/>
            <a:ext cx="8036029" cy="5510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55"/>
              </a:lnSpc>
            </a:pPr>
            <a:r>
              <a:rPr lang="en-US" sz="4599" spc="-252">
                <a:solidFill>
                  <a:srgbClr val="342D47"/>
                </a:solidFill>
                <a:latin typeface="Staatliches"/>
                <a:ea typeface="Staatliches"/>
                <a:cs typeface="Staatliches"/>
                <a:sym typeface="Staatliches"/>
              </a:rPr>
              <a:t>STORAGE: SAVE</a:t>
            </a:r>
          </a:p>
        </p:txBody>
      </p:sp>
      <p:sp>
        <p:nvSpPr>
          <p:cNvPr name="Freeform 21" id="21"/>
          <p:cNvSpPr/>
          <p:nvPr/>
        </p:nvSpPr>
        <p:spPr>
          <a:xfrm flipH="false" flipV="false" rot="-10800000">
            <a:off x="7472761" y="8534045"/>
            <a:ext cx="881775" cy="562131"/>
          </a:xfrm>
          <a:custGeom>
            <a:avLst/>
            <a:gdLst/>
            <a:ahLst/>
            <a:cxnLst/>
            <a:rect r="r" b="b" t="t" l="l"/>
            <a:pathLst>
              <a:path h="562131" w="881775">
                <a:moveTo>
                  <a:pt x="0" y="0"/>
                </a:moveTo>
                <a:lnTo>
                  <a:pt x="881774" y="0"/>
                </a:lnTo>
                <a:lnTo>
                  <a:pt x="881774" y="562132"/>
                </a:lnTo>
                <a:lnTo>
                  <a:pt x="0" y="56213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8753018" y="7490633"/>
            <a:ext cx="1767667" cy="1767667"/>
          </a:xfrm>
          <a:custGeom>
            <a:avLst/>
            <a:gdLst/>
            <a:ahLst/>
            <a:cxnLst/>
            <a:rect r="r" b="b" t="t" l="l"/>
            <a:pathLst>
              <a:path h="1767667" w="1767667">
                <a:moveTo>
                  <a:pt x="0" y="0"/>
                </a:moveTo>
                <a:lnTo>
                  <a:pt x="1767667" y="0"/>
                </a:lnTo>
                <a:lnTo>
                  <a:pt x="1767667" y="1767667"/>
                </a:lnTo>
                <a:lnTo>
                  <a:pt x="0" y="176766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5700915" y="9491855"/>
            <a:ext cx="1211104" cy="463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64"/>
              </a:lnSpc>
              <a:spcBef>
                <a:spcPct val="0"/>
              </a:spcBef>
            </a:pPr>
            <a:r>
              <a:rPr lang="en-US" sz="2760">
                <a:solidFill>
                  <a:srgbClr val="000000"/>
                </a:solidFill>
                <a:latin typeface="Staatliches"/>
                <a:ea typeface="Staatliches"/>
                <a:cs typeface="Staatliches"/>
                <a:sym typeface="Staatliches"/>
              </a:rPr>
              <a:t>executor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9261745" y="9486900"/>
            <a:ext cx="750213" cy="463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64"/>
              </a:lnSpc>
              <a:spcBef>
                <a:spcPct val="0"/>
              </a:spcBef>
            </a:pPr>
            <a:r>
              <a:rPr lang="en-US" sz="2760">
                <a:solidFill>
                  <a:srgbClr val="000000"/>
                </a:solidFill>
                <a:latin typeface="Staatliches"/>
                <a:ea typeface="Staatliches"/>
                <a:cs typeface="Staatliches"/>
                <a:sym typeface="Staatliches"/>
              </a:rPr>
              <a:t>agent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7102367" y="7459720"/>
            <a:ext cx="5950745" cy="6450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13"/>
              </a:lnSpc>
            </a:pPr>
            <a:r>
              <a:rPr lang="en-US" sz="2806" spc="-154">
                <a:solidFill>
                  <a:srgbClr val="342D47"/>
                </a:solidFill>
                <a:latin typeface="Staatliches"/>
                <a:ea typeface="Staatliches"/>
                <a:cs typeface="Staatliches"/>
                <a:sym typeface="Staatliches"/>
              </a:rPr>
              <a:t>SEND QUESTION</a:t>
            </a:r>
          </a:p>
          <a:p>
            <a:pPr algn="l">
              <a:lnSpc>
                <a:spcPts val="2413"/>
              </a:lnSpc>
            </a:pPr>
            <a:r>
              <a:rPr lang="en-US" sz="2806" spc="-154">
                <a:solidFill>
                  <a:srgbClr val="342D47"/>
                </a:solidFill>
                <a:latin typeface="Staatliches"/>
                <a:ea typeface="Staatliches"/>
                <a:cs typeface="Staatliches"/>
                <a:sym typeface="Staatliches"/>
              </a:rPr>
              <a:t>OUTPUT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7174755" y="9393886"/>
            <a:ext cx="1578263" cy="7429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97"/>
              </a:lnSpc>
            </a:pPr>
            <a:r>
              <a:rPr lang="en-US" sz="2206" spc="-121">
                <a:solidFill>
                  <a:srgbClr val="342D47"/>
                </a:solidFill>
                <a:latin typeface="Staatliches"/>
                <a:ea typeface="Staatliches"/>
                <a:cs typeface="Staatliches"/>
                <a:sym typeface="Staatliches"/>
              </a:rPr>
              <a:t>ORDER TO RUN WHICH TOOL</a:t>
            </a:r>
          </a:p>
          <a:p>
            <a:pPr algn="l">
              <a:lnSpc>
                <a:spcPts val="1897"/>
              </a:lnSpc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7870198" y="1722070"/>
            <a:ext cx="9389102" cy="3421430"/>
            <a:chOff x="0" y="0"/>
            <a:chExt cx="12518803" cy="4561906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3"/>
            <a:srcRect l="0" t="22703" r="0" b="22703"/>
            <a:stretch>
              <a:fillRect/>
            </a:stretch>
          </p:blipFill>
          <p:spPr>
            <a:xfrm flipH="false" flipV="false">
              <a:off x="0" y="0"/>
              <a:ext cx="12518803" cy="4561906"/>
            </a:xfrm>
            <a:prstGeom prst="rect">
              <a:avLst/>
            </a:prstGeom>
          </p:spPr>
        </p:pic>
      </p:grpSp>
      <p:grpSp>
        <p:nvGrpSpPr>
          <p:cNvPr name="Group 5" id="5"/>
          <p:cNvGrpSpPr/>
          <p:nvPr/>
        </p:nvGrpSpPr>
        <p:grpSpPr>
          <a:xfrm rot="0">
            <a:off x="3729905" y="5417326"/>
            <a:ext cx="5089239" cy="3683403"/>
            <a:chOff x="0" y="0"/>
            <a:chExt cx="1340376" cy="97011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340376" cy="970115"/>
            </a:xfrm>
            <a:custGeom>
              <a:avLst/>
              <a:gdLst/>
              <a:ahLst/>
              <a:cxnLst/>
              <a:rect r="r" b="b" t="t" l="l"/>
              <a:pathLst>
                <a:path h="970115" w="1340376">
                  <a:moveTo>
                    <a:pt x="41073" y="0"/>
                  </a:moveTo>
                  <a:lnTo>
                    <a:pt x="1299302" y="0"/>
                  </a:lnTo>
                  <a:cubicBezTo>
                    <a:pt x="1321987" y="0"/>
                    <a:pt x="1340376" y="18389"/>
                    <a:pt x="1340376" y="41073"/>
                  </a:cubicBezTo>
                  <a:lnTo>
                    <a:pt x="1340376" y="929041"/>
                  </a:lnTo>
                  <a:cubicBezTo>
                    <a:pt x="1340376" y="951725"/>
                    <a:pt x="1321987" y="970115"/>
                    <a:pt x="1299302" y="970115"/>
                  </a:cubicBezTo>
                  <a:lnTo>
                    <a:pt x="41073" y="970115"/>
                  </a:lnTo>
                  <a:cubicBezTo>
                    <a:pt x="18389" y="970115"/>
                    <a:pt x="0" y="951725"/>
                    <a:pt x="0" y="929041"/>
                  </a:cubicBezTo>
                  <a:lnTo>
                    <a:pt x="0" y="41073"/>
                  </a:lnTo>
                  <a:cubicBezTo>
                    <a:pt x="0" y="18389"/>
                    <a:pt x="18389" y="0"/>
                    <a:pt x="41073" y="0"/>
                  </a:cubicBezTo>
                  <a:close/>
                </a:path>
              </a:pathLst>
            </a:custGeom>
            <a:solidFill>
              <a:srgbClr val="342D47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1340376" cy="101773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0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9440088" y="5574897"/>
            <a:ext cx="5089239" cy="3683403"/>
            <a:chOff x="0" y="0"/>
            <a:chExt cx="1340376" cy="97011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340376" cy="970115"/>
            </a:xfrm>
            <a:custGeom>
              <a:avLst/>
              <a:gdLst/>
              <a:ahLst/>
              <a:cxnLst/>
              <a:rect r="r" b="b" t="t" l="l"/>
              <a:pathLst>
                <a:path h="970115" w="1340376">
                  <a:moveTo>
                    <a:pt x="41073" y="0"/>
                  </a:moveTo>
                  <a:lnTo>
                    <a:pt x="1299302" y="0"/>
                  </a:lnTo>
                  <a:cubicBezTo>
                    <a:pt x="1321987" y="0"/>
                    <a:pt x="1340376" y="18389"/>
                    <a:pt x="1340376" y="41073"/>
                  </a:cubicBezTo>
                  <a:lnTo>
                    <a:pt x="1340376" y="929041"/>
                  </a:lnTo>
                  <a:cubicBezTo>
                    <a:pt x="1340376" y="951725"/>
                    <a:pt x="1321987" y="970115"/>
                    <a:pt x="1299302" y="970115"/>
                  </a:cubicBezTo>
                  <a:lnTo>
                    <a:pt x="41073" y="970115"/>
                  </a:lnTo>
                  <a:cubicBezTo>
                    <a:pt x="18389" y="970115"/>
                    <a:pt x="0" y="951725"/>
                    <a:pt x="0" y="929041"/>
                  </a:cubicBezTo>
                  <a:lnTo>
                    <a:pt x="0" y="41073"/>
                  </a:lnTo>
                  <a:cubicBezTo>
                    <a:pt x="0" y="18389"/>
                    <a:pt x="18389" y="0"/>
                    <a:pt x="41073" y="0"/>
                  </a:cubicBezTo>
                  <a:close/>
                </a:path>
              </a:pathLst>
            </a:custGeom>
            <a:solidFill>
              <a:srgbClr val="96B7C8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1340376" cy="101773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0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693318" y="548643"/>
            <a:ext cx="1571166" cy="1571166"/>
          </a:xfrm>
          <a:custGeom>
            <a:avLst/>
            <a:gdLst/>
            <a:ahLst/>
            <a:cxnLst/>
            <a:rect r="r" b="b" t="t" l="l"/>
            <a:pathLst>
              <a:path h="1571166" w="1571166">
                <a:moveTo>
                  <a:pt x="0" y="0"/>
                </a:moveTo>
                <a:lnTo>
                  <a:pt x="1571166" y="0"/>
                </a:lnTo>
                <a:lnTo>
                  <a:pt x="1571166" y="1571166"/>
                </a:lnTo>
                <a:lnTo>
                  <a:pt x="0" y="15711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4646883" y="7010428"/>
            <a:ext cx="3255282" cy="1771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00"/>
              </a:lnSpc>
            </a:pPr>
            <a:r>
              <a:rPr lang="en-US" sz="3000">
                <a:solidFill>
                  <a:srgbClr val="F5F7F8"/>
                </a:solidFill>
                <a:latin typeface="Agrandir"/>
                <a:ea typeface="Agrandir"/>
                <a:cs typeface="Agrandir"/>
                <a:sym typeface="Agrandir"/>
              </a:rPr>
              <a:t>Tuyển dụng thủ công =&gt; mất thời gian</a:t>
            </a:r>
          </a:p>
          <a:p>
            <a:pPr algn="ctr">
              <a:lnSpc>
                <a:spcPts val="3300"/>
              </a:lnSpc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4362194" y="6122703"/>
            <a:ext cx="3824660" cy="5657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29"/>
              </a:lnSpc>
            </a:pPr>
            <a:r>
              <a:rPr lang="en-US" b="true" sz="3299">
                <a:solidFill>
                  <a:srgbClr val="F5F7F8"/>
                </a:solidFill>
                <a:latin typeface="Agrandir Bold"/>
                <a:ea typeface="Agrandir Bold"/>
                <a:cs typeface="Agrandir Bold"/>
                <a:sym typeface="Agrandir Bold"/>
              </a:rPr>
              <a:t>Human Resources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221443" y="1373514"/>
            <a:ext cx="3548896" cy="3600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09"/>
              </a:lnSpc>
              <a:spcBef>
                <a:spcPct val="0"/>
              </a:spcBef>
            </a:pPr>
            <a:r>
              <a:rPr lang="en-US" b="true" sz="2099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SMART RESUME ANALYIST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1028700" y="2376882"/>
            <a:ext cx="11495494" cy="2804215"/>
            <a:chOff x="0" y="0"/>
            <a:chExt cx="15327326" cy="3738953"/>
          </a:xfrm>
        </p:grpSpPr>
        <p:sp>
          <p:nvSpPr>
            <p:cNvPr name="TextBox 16" id="16"/>
            <p:cNvSpPr txBox="true"/>
            <p:nvPr/>
          </p:nvSpPr>
          <p:spPr>
            <a:xfrm rot="0">
              <a:off x="0" y="930411"/>
              <a:ext cx="9764312" cy="28085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4113"/>
                </a:lnSpc>
              </a:pPr>
              <a:r>
                <a:rPr lang="en-US" sz="16410" spc="-902">
                  <a:solidFill>
                    <a:srgbClr val="342D47"/>
                  </a:solidFill>
                  <a:latin typeface="Staatliches"/>
                  <a:ea typeface="Staatliches"/>
                  <a:cs typeface="Staatliches"/>
                  <a:sym typeface="Staatliches"/>
                </a:rPr>
                <a:t>VẤN  ĐÊ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5563014" y="542925"/>
              <a:ext cx="9764312" cy="286331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4457"/>
                </a:lnSpc>
              </a:pPr>
              <a:r>
                <a:rPr lang="en-US" sz="16810" spc="-924">
                  <a:solidFill>
                    <a:srgbClr val="342D47"/>
                  </a:solidFill>
                  <a:latin typeface="Staatliches"/>
                  <a:ea typeface="Staatliches"/>
                  <a:cs typeface="Staatliches"/>
                  <a:sym typeface="Staatliches"/>
                </a:rPr>
                <a:t>`</a:t>
              </a: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10249144" y="6122703"/>
            <a:ext cx="3824660" cy="5657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29"/>
              </a:lnSpc>
            </a:pPr>
            <a:r>
              <a:rPr lang="en-US" b="true" sz="3299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ỨNG VIÊN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895610" y="6830348"/>
            <a:ext cx="4178194" cy="1771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00"/>
              </a:lnSpc>
            </a:pPr>
            <a:r>
              <a:rPr lang="en-US" sz="30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Rải hồ sơ để tìm việc nhưng không biết rằng là mình chưa phù hợp với JD</a:t>
            </a: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58258" y="391073"/>
            <a:ext cx="1571166" cy="1571166"/>
          </a:xfrm>
          <a:custGeom>
            <a:avLst/>
            <a:gdLst/>
            <a:ahLst/>
            <a:cxnLst/>
            <a:rect r="r" b="b" t="t" l="l"/>
            <a:pathLst>
              <a:path h="1571166" w="1571166">
                <a:moveTo>
                  <a:pt x="0" y="0"/>
                </a:moveTo>
                <a:lnTo>
                  <a:pt x="1571165" y="0"/>
                </a:lnTo>
                <a:lnTo>
                  <a:pt x="1571165" y="1571166"/>
                </a:lnTo>
                <a:lnTo>
                  <a:pt x="0" y="15711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230967" y="107612"/>
            <a:ext cx="17550668" cy="10179388"/>
          </a:xfrm>
          <a:custGeom>
            <a:avLst/>
            <a:gdLst/>
            <a:ahLst/>
            <a:cxnLst/>
            <a:rect r="r" b="b" t="t" l="l"/>
            <a:pathLst>
              <a:path h="10179388" w="17550668">
                <a:moveTo>
                  <a:pt x="0" y="0"/>
                </a:moveTo>
                <a:lnTo>
                  <a:pt x="17550668" y="0"/>
                </a:lnTo>
                <a:lnTo>
                  <a:pt x="17550668" y="10179388"/>
                </a:lnTo>
                <a:lnTo>
                  <a:pt x="0" y="1017938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086382" y="1215943"/>
            <a:ext cx="3548896" cy="3600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09"/>
              </a:lnSpc>
              <a:spcBef>
                <a:spcPct val="0"/>
              </a:spcBef>
            </a:pPr>
            <a:r>
              <a:rPr lang="en-US" b="true" sz="2099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SMART RESUME ANALYIST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43117" y="4494102"/>
            <a:ext cx="8900883" cy="19302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888"/>
              </a:lnSpc>
            </a:pPr>
            <a:r>
              <a:rPr lang="en-US" sz="16149" spc="-888">
                <a:solidFill>
                  <a:srgbClr val="342D47"/>
                </a:solidFill>
                <a:latin typeface="Staatliches"/>
                <a:ea typeface="Staatliches"/>
                <a:cs typeface="Staatliches"/>
                <a:sym typeface="Staatliches"/>
              </a:rPr>
              <a:t>ANALYSIS</a:t>
            </a: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58258" y="391073"/>
            <a:ext cx="1571166" cy="1571166"/>
          </a:xfrm>
          <a:custGeom>
            <a:avLst/>
            <a:gdLst/>
            <a:ahLst/>
            <a:cxnLst/>
            <a:rect r="r" b="b" t="t" l="l"/>
            <a:pathLst>
              <a:path h="1571166" w="1571166">
                <a:moveTo>
                  <a:pt x="0" y="0"/>
                </a:moveTo>
                <a:lnTo>
                  <a:pt x="1571165" y="0"/>
                </a:lnTo>
                <a:lnTo>
                  <a:pt x="1571165" y="1571166"/>
                </a:lnTo>
                <a:lnTo>
                  <a:pt x="0" y="15711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187631" y="0"/>
            <a:ext cx="17929412" cy="10287000"/>
          </a:xfrm>
          <a:custGeom>
            <a:avLst/>
            <a:gdLst/>
            <a:ahLst/>
            <a:cxnLst/>
            <a:rect r="r" b="b" t="t" l="l"/>
            <a:pathLst>
              <a:path h="10287000" w="17929412">
                <a:moveTo>
                  <a:pt x="0" y="0"/>
                </a:moveTo>
                <a:lnTo>
                  <a:pt x="17929412" y="0"/>
                </a:lnTo>
                <a:lnTo>
                  <a:pt x="17929412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086382" y="1215943"/>
            <a:ext cx="3548896" cy="3600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09"/>
              </a:lnSpc>
              <a:spcBef>
                <a:spcPct val="0"/>
              </a:spcBef>
            </a:pPr>
            <a:r>
              <a:rPr lang="en-US" b="true" sz="2099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SMART RESUME ANALYIST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43117" y="4494102"/>
            <a:ext cx="8900883" cy="19302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888"/>
              </a:lnSpc>
            </a:pPr>
            <a:r>
              <a:rPr lang="en-US" sz="16149" spc="-888">
                <a:solidFill>
                  <a:srgbClr val="342D47"/>
                </a:solidFill>
                <a:latin typeface="Staatliches"/>
                <a:ea typeface="Staatliches"/>
                <a:cs typeface="Staatliches"/>
                <a:sym typeface="Staatliches"/>
              </a:rPr>
              <a:t>ANALYSIS</a:t>
            </a:r>
          </a:p>
        </p:txBody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58258" y="391073"/>
            <a:ext cx="1571166" cy="1571166"/>
          </a:xfrm>
          <a:custGeom>
            <a:avLst/>
            <a:gdLst/>
            <a:ahLst/>
            <a:cxnLst/>
            <a:rect r="r" b="b" t="t" l="l"/>
            <a:pathLst>
              <a:path h="1571166" w="1571166">
                <a:moveTo>
                  <a:pt x="0" y="0"/>
                </a:moveTo>
                <a:lnTo>
                  <a:pt x="1571165" y="0"/>
                </a:lnTo>
                <a:lnTo>
                  <a:pt x="1571165" y="1571166"/>
                </a:lnTo>
                <a:lnTo>
                  <a:pt x="0" y="15711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526175" y="4219043"/>
            <a:ext cx="23523651" cy="2205342"/>
          </a:xfrm>
          <a:custGeom>
            <a:avLst/>
            <a:gdLst/>
            <a:ahLst/>
            <a:cxnLst/>
            <a:rect r="r" b="b" t="t" l="l"/>
            <a:pathLst>
              <a:path h="2205342" w="23523651">
                <a:moveTo>
                  <a:pt x="0" y="0"/>
                </a:moveTo>
                <a:lnTo>
                  <a:pt x="23523650" y="0"/>
                </a:lnTo>
                <a:lnTo>
                  <a:pt x="23523650" y="2205342"/>
                </a:lnTo>
                <a:lnTo>
                  <a:pt x="0" y="220534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43117" y="4494102"/>
            <a:ext cx="8900883" cy="19302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888"/>
              </a:lnSpc>
            </a:pPr>
            <a:r>
              <a:rPr lang="en-US" sz="16149" spc="-888">
                <a:solidFill>
                  <a:srgbClr val="342D47"/>
                </a:solidFill>
                <a:latin typeface="Staatliches"/>
                <a:ea typeface="Staatliches"/>
                <a:cs typeface="Staatliches"/>
                <a:sym typeface="Staatliches"/>
              </a:rPr>
              <a:t>ANALYSIS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086382" y="1215943"/>
            <a:ext cx="3548896" cy="3600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09"/>
              </a:lnSpc>
              <a:spcBef>
                <a:spcPct val="0"/>
              </a:spcBef>
            </a:pPr>
            <a:r>
              <a:rPr lang="en-US" b="true" sz="2099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SMART RESUME ANALYIST</a:t>
            </a:r>
          </a:p>
        </p:txBody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58258" y="391073"/>
            <a:ext cx="1571166" cy="1571166"/>
          </a:xfrm>
          <a:custGeom>
            <a:avLst/>
            <a:gdLst/>
            <a:ahLst/>
            <a:cxnLst/>
            <a:rect r="r" b="b" t="t" l="l"/>
            <a:pathLst>
              <a:path h="1571166" w="1571166">
                <a:moveTo>
                  <a:pt x="0" y="0"/>
                </a:moveTo>
                <a:lnTo>
                  <a:pt x="1571165" y="0"/>
                </a:lnTo>
                <a:lnTo>
                  <a:pt x="1571165" y="1571166"/>
                </a:lnTo>
                <a:lnTo>
                  <a:pt x="0" y="15711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0" y="3264573"/>
            <a:ext cx="21265168" cy="4944151"/>
          </a:xfrm>
          <a:custGeom>
            <a:avLst/>
            <a:gdLst/>
            <a:ahLst/>
            <a:cxnLst/>
            <a:rect r="r" b="b" t="t" l="l"/>
            <a:pathLst>
              <a:path h="4944151" w="21265168">
                <a:moveTo>
                  <a:pt x="0" y="0"/>
                </a:moveTo>
                <a:lnTo>
                  <a:pt x="21265168" y="0"/>
                </a:lnTo>
                <a:lnTo>
                  <a:pt x="21265168" y="4944151"/>
                </a:lnTo>
                <a:lnTo>
                  <a:pt x="0" y="494415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969516" y="914948"/>
            <a:ext cx="8900883" cy="19302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888"/>
              </a:lnSpc>
            </a:pPr>
            <a:r>
              <a:rPr lang="en-US" sz="16149" spc="-888">
                <a:solidFill>
                  <a:srgbClr val="342D47"/>
                </a:solidFill>
                <a:latin typeface="Staatliches"/>
                <a:ea typeface="Staatliches"/>
                <a:cs typeface="Staatliches"/>
                <a:sym typeface="Staatliches"/>
              </a:rPr>
              <a:t>CHATBOX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086382" y="1215943"/>
            <a:ext cx="3548896" cy="3600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09"/>
              </a:lnSpc>
              <a:spcBef>
                <a:spcPct val="0"/>
              </a:spcBef>
            </a:pPr>
            <a:r>
              <a:rPr lang="en-US" b="true" sz="2099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SMART RESUME ANALYIST</a:t>
            </a:r>
          </a:p>
        </p:txBody>
      </p: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58258" y="391073"/>
            <a:ext cx="1571166" cy="1571166"/>
          </a:xfrm>
          <a:custGeom>
            <a:avLst/>
            <a:gdLst/>
            <a:ahLst/>
            <a:cxnLst/>
            <a:rect r="r" b="b" t="t" l="l"/>
            <a:pathLst>
              <a:path h="1571166" w="1571166">
                <a:moveTo>
                  <a:pt x="0" y="0"/>
                </a:moveTo>
                <a:lnTo>
                  <a:pt x="1571165" y="0"/>
                </a:lnTo>
                <a:lnTo>
                  <a:pt x="1571165" y="1571166"/>
                </a:lnTo>
                <a:lnTo>
                  <a:pt x="0" y="15711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3327022"/>
            <a:ext cx="4597542" cy="4114800"/>
          </a:xfrm>
          <a:custGeom>
            <a:avLst/>
            <a:gdLst/>
            <a:ahLst/>
            <a:cxnLst/>
            <a:rect r="r" b="b" t="t" l="l"/>
            <a:pathLst>
              <a:path h="4114800" w="4597542">
                <a:moveTo>
                  <a:pt x="0" y="0"/>
                </a:moveTo>
                <a:lnTo>
                  <a:pt x="4597542" y="0"/>
                </a:lnTo>
                <a:lnTo>
                  <a:pt x="459754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801682" y="3514406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862338" y="3327022"/>
            <a:ext cx="3523297" cy="4114800"/>
          </a:xfrm>
          <a:custGeom>
            <a:avLst/>
            <a:gdLst/>
            <a:ahLst/>
            <a:cxnLst/>
            <a:rect r="r" b="b" t="t" l="l"/>
            <a:pathLst>
              <a:path h="4114800" w="3523297">
                <a:moveTo>
                  <a:pt x="0" y="0"/>
                </a:moveTo>
                <a:lnTo>
                  <a:pt x="3523298" y="0"/>
                </a:lnTo>
                <a:lnTo>
                  <a:pt x="352329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328611" y="3327022"/>
            <a:ext cx="2900934" cy="4114800"/>
          </a:xfrm>
          <a:custGeom>
            <a:avLst/>
            <a:gdLst/>
            <a:ahLst/>
            <a:cxnLst/>
            <a:rect r="r" b="b" t="t" l="l"/>
            <a:pathLst>
              <a:path h="4114800" w="2900934">
                <a:moveTo>
                  <a:pt x="0" y="0"/>
                </a:moveTo>
                <a:lnTo>
                  <a:pt x="2900934" y="0"/>
                </a:lnTo>
                <a:lnTo>
                  <a:pt x="290093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086382" y="1215943"/>
            <a:ext cx="3548896" cy="3600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09"/>
              </a:lnSpc>
              <a:spcBef>
                <a:spcPct val="0"/>
              </a:spcBef>
            </a:pPr>
            <a:r>
              <a:rPr lang="en-US" b="true" sz="2099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SMART RESUME ANALYIST</a:t>
            </a:r>
          </a:p>
        </p:txBody>
      </p: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58258" y="391073"/>
            <a:ext cx="1571166" cy="1571166"/>
          </a:xfrm>
          <a:custGeom>
            <a:avLst/>
            <a:gdLst/>
            <a:ahLst/>
            <a:cxnLst/>
            <a:rect r="r" b="b" t="t" l="l"/>
            <a:pathLst>
              <a:path h="1571166" w="1571166">
                <a:moveTo>
                  <a:pt x="0" y="0"/>
                </a:moveTo>
                <a:lnTo>
                  <a:pt x="1571165" y="0"/>
                </a:lnTo>
                <a:lnTo>
                  <a:pt x="1571165" y="1571166"/>
                </a:lnTo>
                <a:lnTo>
                  <a:pt x="0" y="15711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292781" y="2305537"/>
            <a:ext cx="9702438" cy="5675926"/>
          </a:xfrm>
          <a:custGeom>
            <a:avLst/>
            <a:gdLst/>
            <a:ahLst/>
            <a:cxnLst/>
            <a:rect r="r" b="b" t="t" l="l"/>
            <a:pathLst>
              <a:path h="5675926" w="9702438">
                <a:moveTo>
                  <a:pt x="0" y="0"/>
                </a:moveTo>
                <a:lnTo>
                  <a:pt x="9702438" y="0"/>
                </a:lnTo>
                <a:lnTo>
                  <a:pt x="9702438" y="5675926"/>
                </a:lnTo>
                <a:lnTo>
                  <a:pt x="0" y="567592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470502" y="3407330"/>
            <a:ext cx="5266944" cy="4114800"/>
          </a:xfrm>
          <a:custGeom>
            <a:avLst/>
            <a:gdLst/>
            <a:ahLst/>
            <a:cxnLst/>
            <a:rect r="r" b="b" t="t" l="l"/>
            <a:pathLst>
              <a:path h="4114800" w="5266944">
                <a:moveTo>
                  <a:pt x="0" y="0"/>
                </a:moveTo>
                <a:lnTo>
                  <a:pt x="5266944" y="0"/>
                </a:lnTo>
                <a:lnTo>
                  <a:pt x="526694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086382" y="1215943"/>
            <a:ext cx="3548896" cy="3600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09"/>
              </a:lnSpc>
              <a:spcBef>
                <a:spcPct val="0"/>
              </a:spcBef>
            </a:pPr>
            <a:r>
              <a:rPr lang="en-US" b="true" sz="2099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SMART RESUME ANALYIST</a:t>
            </a:r>
          </a:p>
        </p:txBody>
      </p:sp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58258" y="391073"/>
            <a:ext cx="1571166" cy="1571166"/>
          </a:xfrm>
          <a:custGeom>
            <a:avLst/>
            <a:gdLst/>
            <a:ahLst/>
            <a:cxnLst/>
            <a:rect r="r" b="b" t="t" l="l"/>
            <a:pathLst>
              <a:path h="1571166" w="1571166">
                <a:moveTo>
                  <a:pt x="0" y="0"/>
                </a:moveTo>
                <a:lnTo>
                  <a:pt x="1571165" y="0"/>
                </a:lnTo>
                <a:lnTo>
                  <a:pt x="1571165" y="1571166"/>
                </a:lnTo>
                <a:lnTo>
                  <a:pt x="0" y="15711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0" y="2915453"/>
            <a:ext cx="18288000" cy="7132320"/>
          </a:xfrm>
          <a:custGeom>
            <a:avLst/>
            <a:gdLst/>
            <a:ahLst/>
            <a:cxnLst/>
            <a:rect r="r" b="b" t="t" l="l"/>
            <a:pathLst>
              <a:path h="7132320" w="18288000">
                <a:moveTo>
                  <a:pt x="0" y="0"/>
                </a:moveTo>
                <a:lnTo>
                  <a:pt x="18288000" y="0"/>
                </a:lnTo>
                <a:lnTo>
                  <a:pt x="18288000" y="7132320"/>
                </a:lnTo>
                <a:lnTo>
                  <a:pt x="0" y="713232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086382" y="1215943"/>
            <a:ext cx="3548896" cy="3600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09"/>
              </a:lnSpc>
              <a:spcBef>
                <a:spcPct val="0"/>
              </a:spcBef>
            </a:pPr>
            <a:r>
              <a:rPr lang="en-US" b="true" sz="2099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SMART RESUME ANALYIST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665513" y="716569"/>
            <a:ext cx="8900883" cy="19302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888"/>
              </a:lnSpc>
            </a:pPr>
            <a:r>
              <a:rPr lang="en-US" sz="16149" spc="-888">
                <a:solidFill>
                  <a:srgbClr val="342D47"/>
                </a:solidFill>
                <a:latin typeface="Staatliches"/>
                <a:ea typeface="Staatliches"/>
                <a:cs typeface="Staatliches"/>
                <a:sym typeface="Staatliches"/>
              </a:rPr>
              <a:t>FRONT END</a:t>
            </a:r>
          </a:p>
        </p:txBody>
      </p:sp>
    </p:spTree>
  </p:cSld>
  <p:clrMapOvr>
    <a:masterClrMapping/>
  </p:clrMapOvr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58258" y="391073"/>
            <a:ext cx="1571166" cy="1571166"/>
          </a:xfrm>
          <a:custGeom>
            <a:avLst/>
            <a:gdLst/>
            <a:ahLst/>
            <a:cxnLst/>
            <a:rect r="r" b="b" t="t" l="l"/>
            <a:pathLst>
              <a:path h="1571166" w="1571166">
                <a:moveTo>
                  <a:pt x="0" y="0"/>
                </a:moveTo>
                <a:lnTo>
                  <a:pt x="1571165" y="0"/>
                </a:lnTo>
                <a:lnTo>
                  <a:pt x="1571165" y="1571166"/>
                </a:lnTo>
                <a:lnTo>
                  <a:pt x="0" y="15711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64940" y="3238667"/>
            <a:ext cx="17758120" cy="6659295"/>
          </a:xfrm>
          <a:custGeom>
            <a:avLst/>
            <a:gdLst/>
            <a:ahLst/>
            <a:cxnLst/>
            <a:rect r="r" b="b" t="t" l="l"/>
            <a:pathLst>
              <a:path h="6659295" w="17758120">
                <a:moveTo>
                  <a:pt x="0" y="0"/>
                </a:moveTo>
                <a:lnTo>
                  <a:pt x="17758120" y="0"/>
                </a:lnTo>
                <a:lnTo>
                  <a:pt x="17758120" y="6659295"/>
                </a:lnTo>
                <a:lnTo>
                  <a:pt x="0" y="665929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086382" y="1215943"/>
            <a:ext cx="3548896" cy="3600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09"/>
              </a:lnSpc>
              <a:spcBef>
                <a:spcPct val="0"/>
              </a:spcBef>
            </a:pPr>
            <a:r>
              <a:rPr lang="en-US" b="true" sz="2099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SMART RESUME ANALYIST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835670" y="872773"/>
            <a:ext cx="8900883" cy="19302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888"/>
              </a:lnSpc>
            </a:pPr>
            <a:r>
              <a:rPr lang="en-US" sz="16149" spc="-888">
                <a:solidFill>
                  <a:srgbClr val="342D47"/>
                </a:solidFill>
                <a:latin typeface="Staatliches"/>
                <a:ea typeface="Staatliches"/>
                <a:cs typeface="Staatliches"/>
                <a:sym typeface="Staatliches"/>
              </a:rPr>
              <a:t>FRONT END</a:t>
            </a:r>
          </a:p>
        </p:txBody>
      </p:sp>
    </p:spTree>
  </p:cSld>
  <p:clrMapOvr>
    <a:masterClrMapping/>
  </p:clrMapOvr>
</p:sld>
</file>

<file path=ppt/slides/slide3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58258" y="391073"/>
            <a:ext cx="1571166" cy="1571166"/>
          </a:xfrm>
          <a:custGeom>
            <a:avLst/>
            <a:gdLst/>
            <a:ahLst/>
            <a:cxnLst/>
            <a:rect r="r" b="b" t="t" l="l"/>
            <a:pathLst>
              <a:path h="1571166" w="1571166">
                <a:moveTo>
                  <a:pt x="0" y="0"/>
                </a:moveTo>
                <a:lnTo>
                  <a:pt x="1571165" y="0"/>
                </a:lnTo>
                <a:lnTo>
                  <a:pt x="1571165" y="1571166"/>
                </a:lnTo>
                <a:lnTo>
                  <a:pt x="0" y="15711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0" y="2379500"/>
            <a:ext cx="18087320" cy="8161903"/>
          </a:xfrm>
          <a:custGeom>
            <a:avLst/>
            <a:gdLst/>
            <a:ahLst/>
            <a:cxnLst/>
            <a:rect r="r" b="b" t="t" l="l"/>
            <a:pathLst>
              <a:path h="8161903" w="18087320">
                <a:moveTo>
                  <a:pt x="0" y="0"/>
                </a:moveTo>
                <a:lnTo>
                  <a:pt x="18087320" y="0"/>
                </a:lnTo>
                <a:lnTo>
                  <a:pt x="18087320" y="8161904"/>
                </a:lnTo>
                <a:lnTo>
                  <a:pt x="0" y="816190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086382" y="1215943"/>
            <a:ext cx="3548896" cy="3600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09"/>
              </a:lnSpc>
              <a:spcBef>
                <a:spcPct val="0"/>
              </a:spcBef>
            </a:pPr>
            <a:r>
              <a:rPr lang="en-US" b="true" sz="2099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SMART RESUME ANALYIST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665513" y="716569"/>
            <a:ext cx="8900883" cy="19302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888"/>
              </a:lnSpc>
            </a:pPr>
            <a:r>
              <a:rPr lang="en-US" sz="16149" spc="-888">
                <a:solidFill>
                  <a:srgbClr val="342D47"/>
                </a:solidFill>
                <a:latin typeface="Staatliches"/>
                <a:ea typeface="Staatliches"/>
                <a:cs typeface="Staatliches"/>
                <a:sym typeface="Staatliches"/>
              </a:rPr>
              <a:t>FRONT END</a:t>
            </a:r>
          </a:p>
        </p:txBody>
      </p:sp>
    </p:spTree>
  </p:cSld>
  <p:clrMapOvr>
    <a:masterClrMapping/>
  </p:clrMapOvr>
</p:sld>
</file>

<file path=ppt/slides/slide3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58258" y="391073"/>
            <a:ext cx="1571166" cy="1571166"/>
          </a:xfrm>
          <a:custGeom>
            <a:avLst/>
            <a:gdLst/>
            <a:ahLst/>
            <a:cxnLst/>
            <a:rect r="r" b="b" t="t" l="l"/>
            <a:pathLst>
              <a:path h="1571166" w="1571166">
                <a:moveTo>
                  <a:pt x="0" y="0"/>
                </a:moveTo>
                <a:lnTo>
                  <a:pt x="1571165" y="0"/>
                </a:lnTo>
                <a:lnTo>
                  <a:pt x="1571165" y="1571166"/>
                </a:lnTo>
                <a:lnTo>
                  <a:pt x="0" y="15711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0" y="2303569"/>
            <a:ext cx="17903702" cy="7983431"/>
          </a:xfrm>
          <a:custGeom>
            <a:avLst/>
            <a:gdLst/>
            <a:ahLst/>
            <a:cxnLst/>
            <a:rect r="r" b="b" t="t" l="l"/>
            <a:pathLst>
              <a:path h="7983431" w="17903702">
                <a:moveTo>
                  <a:pt x="0" y="0"/>
                </a:moveTo>
                <a:lnTo>
                  <a:pt x="17903702" y="0"/>
                </a:lnTo>
                <a:lnTo>
                  <a:pt x="17903702" y="7983431"/>
                </a:lnTo>
                <a:lnTo>
                  <a:pt x="0" y="798343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-27267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086382" y="1215943"/>
            <a:ext cx="3548896" cy="3600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09"/>
              </a:lnSpc>
              <a:spcBef>
                <a:spcPct val="0"/>
              </a:spcBef>
            </a:pPr>
            <a:r>
              <a:rPr lang="en-US" b="true" sz="2099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SMART RESUME ANALYIST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440413" y="560364"/>
            <a:ext cx="11622487" cy="19302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888"/>
              </a:lnSpc>
            </a:pPr>
            <a:r>
              <a:rPr lang="en-US" sz="16149" spc="-888">
                <a:solidFill>
                  <a:srgbClr val="342D47"/>
                </a:solidFill>
                <a:latin typeface="Staatliches"/>
                <a:ea typeface="Staatliches"/>
                <a:cs typeface="Staatliches"/>
                <a:sym typeface="Staatliches"/>
              </a:rPr>
              <a:t>PHÂN TÍCH CV-JD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93318" y="548643"/>
            <a:ext cx="1571166" cy="1571166"/>
          </a:xfrm>
          <a:custGeom>
            <a:avLst/>
            <a:gdLst/>
            <a:ahLst/>
            <a:cxnLst/>
            <a:rect r="r" b="b" t="t" l="l"/>
            <a:pathLst>
              <a:path h="1571166" w="1571166">
                <a:moveTo>
                  <a:pt x="0" y="0"/>
                </a:moveTo>
                <a:lnTo>
                  <a:pt x="1571166" y="0"/>
                </a:lnTo>
                <a:lnTo>
                  <a:pt x="1571166" y="1571166"/>
                </a:lnTo>
                <a:lnTo>
                  <a:pt x="0" y="15711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2477627"/>
            <a:ext cx="7783572" cy="5331747"/>
          </a:xfrm>
          <a:custGeom>
            <a:avLst/>
            <a:gdLst/>
            <a:ahLst/>
            <a:cxnLst/>
            <a:rect r="r" b="b" t="t" l="l"/>
            <a:pathLst>
              <a:path h="5331747" w="7783572">
                <a:moveTo>
                  <a:pt x="0" y="0"/>
                </a:moveTo>
                <a:lnTo>
                  <a:pt x="7783572" y="0"/>
                </a:lnTo>
                <a:lnTo>
                  <a:pt x="7783572" y="5331746"/>
                </a:lnTo>
                <a:lnTo>
                  <a:pt x="0" y="533174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144000" y="4478466"/>
            <a:ext cx="2964019" cy="1889562"/>
          </a:xfrm>
          <a:custGeom>
            <a:avLst/>
            <a:gdLst/>
            <a:ahLst/>
            <a:cxnLst/>
            <a:rect r="r" b="b" t="t" l="l"/>
            <a:pathLst>
              <a:path h="1889562" w="2964019">
                <a:moveTo>
                  <a:pt x="0" y="0"/>
                </a:moveTo>
                <a:lnTo>
                  <a:pt x="2964019" y="0"/>
                </a:lnTo>
                <a:lnTo>
                  <a:pt x="2964019" y="1889563"/>
                </a:lnTo>
                <a:lnTo>
                  <a:pt x="0" y="188956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759159" y="3513617"/>
            <a:ext cx="3190495" cy="3259765"/>
          </a:xfrm>
          <a:custGeom>
            <a:avLst/>
            <a:gdLst/>
            <a:ahLst/>
            <a:cxnLst/>
            <a:rect r="r" b="b" t="t" l="l"/>
            <a:pathLst>
              <a:path h="3259765" w="3190495">
                <a:moveTo>
                  <a:pt x="0" y="0"/>
                </a:moveTo>
                <a:lnTo>
                  <a:pt x="3190495" y="0"/>
                </a:lnTo>
                <a:lnTo>
                  <a:pt x="3190495" y="3259766"/>
                </a:lnTo>
                <a:lnTo>
                  <a:pt x="0" y="325976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849085" y="4723115"/>
            <a:ext cx="1135039" cy="1153788"/>
          </a:xfrm>
          <a:custGeom>
            <a:avLst/>
            <a:gdLst/>
            <a:ahLst/>
            <a:cxnLst/>
            <a:rect r="r" b="b" t="t" l="l"/>
            <a:pathLst>
              <a:path h="1153788" w="1135039">
                <a:moveTo>
                  <a:pt x="0" y="0"/>
                </a:moveTo>
                <a:lnTo>
                  <a:pt x="1135039" y="0"/>
                </a:lnTo>
                <a:lnTo>
                  <a:pt x="1135039" y="1153788"/>
                </a:lnTo>
                <a:lnTo>
                  <a:pt x="0" y="115378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984124" y="4148071"/>
            <a:ext cx="2303876" cy="2303876"/>
          </a:xfrm>
          <a:custGeom>
            <a:avLst/>
            <a:gdLst/>
            <a:ahLst/>
            <a:cxnLst/>
            <a:rect r="r" b="b" t="t" l="l"/>
            <a:pathLst>
              <a:path h="2303876" w="2303876">
                <a:moveTo>
                  <a:pt x="0" y="0"/>
                </a:moveTo>
                <a:lnTo>
                  <a:pt x="2303876" y="0"/>
                </a:lnTo>
                <a:lnTo>
                  <a:pt x="2303876" y="2303876"/>
                </a:lnTo>
                <a:lnTo>
                  <a:pt x="0" y="230387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221443" y="1373514"/>
            <a:ext cx="3548896" cy="3600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09"/>
              </a:lnSpc>
              <a:spcBef>
                <a:spcPct val="0"/>
              </a:spcBef>
            </a:pPr>
            <a:r>
              <a:rPr lang="en-US" b="true" sz="2099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SMART RESUME ANALYIST</a:t>
            </a:r>
          </a:p>
        </p:txBody>
      </p:sp>
    </p:spTree>
  </p:cSld>
  <p:clrMapOvr>
    <a:masterClrMapping/>
  </p:clrMapOvr>
</p:sld>
</file>

<file path=ppt/slides/slide4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88137" y="36489"/>
            <a:ext cx="1571166" cy="1571166"/>
          </a:xfrm>
          <a:custGeom>
            <a:avLst/>
            <a:gdLst/>
            <a:ahLst/>
            <a:cxnLst/>
            <a:rect r="r" b="b" t="t" l="l"/>
            <a:pathLst>
              <a:path h="1571166" w="1571166">
                <a:moveTo>
                  <a:pt x="0" y="0"/>
                </a:moveTo>
                <a:lnTo>
                  <a:pt x="1571166" y="0"/>
                </a:lnTo>
                <a:lnTo>
                  <a:pt x="1571166" y="1571166"/>
                </a:lnTo>
                <a:lnTo>
                  <a:pt x="0" y="15711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82671" y="1962239"/>
            <a:ext cx="17905329" cy="10071748"/>
          </a:xfrm>
          <a:custGeom>
            <a:avLst/>
            <a:gdLst/>
            <a:ahLst/>
            <a:cxnLst/>
            <a:rect r="r" b="b" t="t" l="l"/>
            <a:pathLst>
              <a:path h="10071748" w="17905329">
                <a:moveTo>
                  <a:pt x="0" y="0"/>
                </a:moveTo>
                <a:lnTo>
                  <a:pt x="17905329" y="0"/>
                </a:lnTo>
                <a:lnTo>
                  <a:pt x="17905329" y="10071747"/>
                </a:lnTo>
                <a:lnTo>
                  <a:pt x="0" y="1007174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816262" y="861359"/>
            <a:ext cx="3548896" cy="3600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09"/>
              </a:lnSpc>
              <a:spcBef>
                <a:spcPct val="0"/>
              </a:spcBef>
            </a:pPr>
            <a:r>
              <a:rPr lang="en-US" b="true" sz="2099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SMART RESUME ANALYIST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956447" y="361985"/>
            <a:ext cx="11622487" cy="19302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888"/>
              </a:lnSpc>
            </a:pPr>
            <a:r>
              <a:rPr lang="en-US" sz="16149" spc="-888">
                <a:solidFill>
                  <a:srgbClr val="342D47"/>
                </a:solidFill>
                <a:latin typeface="Staatliches"/>
                <a:ea typeface="Staatliches"/>
                <a:cs typeface="Staatliches"/>
                <a:sym typeface="Staatliches"/>
              </a:rPr>
              <a:t>PHÂN TÍCH CV-JD</a:t>
            </a:r>
          </a:p>
        </p:txBody>
      </p:sp>
    </p:spTree>
  </p:cSld>
  <p:clrMapOvr>
    <a:masterClrMapping/>
  </p:clrMapOvr>
</p:sld>
</file>

<file path=ppt/slides/slide4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58258" y="391073"/>
            <a:ext cx="1571166" cy="1571166"/>
          </a:xfrm>
          <a:custGeom>
            <a:avLst/>
            <a:gdLst/>
            <a:ahLst/>
            <a:cxnLst/>
            <a:rect r="r" b="b" t="t" l="l"/>
            <a:pathLst>
              <a:path h="1571166" w="1571166">
                <a:moveTo>
                  <a:pt x="0" y="0"/>
                </a:moveTo>
                <a:lnTo>
                  <a:pt x="1571165" y="0"/>
                </a:lnTo>
                <a:lnTo>
                  <a:pt x="1571165" y="1571166"/>
                </a:lnTo>
                <a:lnTo>
                  <a:pt x="0" y="15711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7302" y="2334571"/>
            <a:ext cx="18373876" cy="8543853"/>
          </a:xfrm>
          <a:custGeom>
            <a:avLst/>
            <a:gdLst/>
            <a:ahLst/>
            <a:cxnLst/>
            <a:rect r="r" b="b" t="t" l="l"/>
            <a:pathLst>
              <a:path h="8543853" w="18373876">
                <a:moveTo>
                  <a:pt x="0" y="0"/>
                </a:moveTo>
                <a:lnTo>
                  <a:pt x="18373876" y="0"/>
                </a:lnTo>
                <a:lnTo>
                  <a:pt x="18373876" y="8543852"/>
                </a:lnTo>
                <a:lnTo>
                  <a:pt x="0" y="854385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086382" y="1215943"/>
            <a:ext cx="3548896" cy="3600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09"/>
              </a:lnSpc>
              <a:spcBef>
                <a:spcPct val="0"/>
              </a:spcBef>
            </a:pPr>
            <a:r>
              <a:rPr lang="en-US" b="true" sz="2099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SMART RESUME ANALYIST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440413" y="560364"/>
            <a:ext cx="11622487" cy="19302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888"/>
              </a:lnSpc>
            </a:pPr>
            <a:r>
              <a:rPr lang="en-US" sz="16149" spc="-888">
                <a:solidFill>
                  <a:srgbClr val="342D47"/>
                </a:solidFill>
                <a:latin typeface="Staatliches"/>
                <a:ea typeface="Staatliches"/>
                <a:cs typeface="Staatliches"/>
                <a:sym typeface="Staatliches"/>
              </a:rPr>
              <a:t>PHÂN TÍCH CV-JD</a:t>
            </a:r>
          </a:p>
        </p:txBody>
      </p:sp>
    </p:spTree>
  </p:cSld>
  <p:clrMapOvr>
    <a:masterClrMapping/>
  </p:clrMapOvr>
</p:sld>
</file>

<file path=ppt/slides/slide4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58258" y="391073"/>
            <a:ext cx="1571166" cy="1571166"/>
          </a:xfrm>
          <a:custGeom>
            <a:avLst/>
            <a:gdLst/>
            <a:ahLst/>
            <a:cxnLst/>
            <a:rect r="r" b="b" t="t" l="l"/>
            <a:pathLst>
              <a:path h="1571166" w="1571166">
                <a:moveTo>
                  <a:pt x="0" y="0"/>
                </a:moveTo>
                <a:lnTo>
                  <a:pt x="1571165" y="0"/>
                </a:lnTo>
                <a:lnTo>
                  <a:pt x="1571165" y="1571166"/>
                </a:lnTo>
                <a:lnTo>
                  <a:pt x="0" y="15711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91248" y="2318625"/>
            <a:ext cx="18096752" cy="10337770"/>
          </a:xfrm>
          <a:custGeom>
            <a:avLst/>
            <a:gdLst/>
            <a:ahLst/>
            <a:cxnLst/>
            <a:rect r="r" b="b" t="t" l="l"/>
            <a:pathLst>
              <a:path h="10337770" w="18096752">
                <a:moveTo>
                  <a:pt x="0" y="0"/>
                </a:moveTo>
                <a:lnTo>
                  <a:pt x="18096752" y="0"/>
                </a:lnTo>
                <a:lnTo>
                  <a:pt x="18096752" y="10337770"/>
                </a:lnTo>
                <a:lnTo>
                  <a:pt x="0" y="1033777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086382" y="1215943"/>
            <a:ext cx="3548896" cy="3600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09"/>
              </a:lnSpc>
              <a:spcBef>
                <a:spcPct val="0"/>
              </a:spcBef>
            </a:pPr>
            <a:r>
              <a:rPr lang="en-US" b="true" sz="2099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SMART RESUME ANALYIST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440413" y="560364"/>
            <a:ext cx="11622487" cy="19302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888"/>
              </a:lnSpc>
            </a:pPr>
            <a:r>
              <a:rPr lang="en-US" sz="16149" spc="-888">
                <a:solidFill>
                  <a:srgbClr val="342D47"/>
                </a:solidFill>
                <a:latin typeface="Staatliches"/>
                <a:ea typeface="Staatliches"/>
                <a:cs typeface="Staatliches"/>
                <a:sym typeface="Staatliches"/>
              </a:rPr>
              <a:t>TÌM VIỆC LÀM</a:t>
            </a:r>
          </a:p>
        </p:txBody>
      </p:sp>
    </p:spTree>
  </p:cSld>
  <p:clrMapOvr>
    <a:masterClrMapping/>
  </p:clrMapOvr>
</p:sld>
</file>

<file path=ppt/slides/slide4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58258" y="391073"/>
            <a:ext cx="1571166" cy="1571166"/>
          </a:xfrm>
          <a:custGeom>
            <a:avLst/>
            <a:gdLst/>
            <a:ahLst/>
            <a:cxnLst/>
            <a:rect r="r" b="b" t="t" l="l"/>
            <a:pathLst>
              <a:path h="1571166" w="1571166">
                <a:moveTo>
                  <a:pt x="0" y="0"/>
                </a:moveTo>
                <a:lnTo>
                  <a:pt x="1571165" y="0"/>
                </a:lnTo>
                <a:lnTo>
                  <a:pt x="1571165" y="1571166"/>
                </a:lnTo>
                <a:lnTo>
                  <a:pt x="0" y="15711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02277" y="2490648"/>
            <a:ext cx="18085723" cy="7957718"/>
          </a:xfrm>
          <a:custGeom>
            <a:avLst/>
            <a:gdLst/>
            <a:ahLst/>
            <a:cxnLst/>
            <a:rect r="r" b="b" t="t" l="l"/>
            <a:pathLst>
              <a:path h="7957718" w="18085723">
                <a:moveTo>
                  <a:pt x="0" y="0"/>
                </a:moveTo>
                <a:lnTo>
                  <a:pt x="18085723" y="0"/>
                </a:lnTo>
                <a:lnTo>
                  <a:pt x="18085723" y="7957718"/>
                </a:lnTo>
                <a:lnTo>
                  <a:pt x="0" y="795771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086382" y="1215943"/>
            <a:ext cx="3548896" cy="3600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09"/>
              </a:lnSpc>
              <a:spcBef>
                <a:spcPct val="0"/>
              </a:spcBef>
            </a:pPr>
            <a:r>
              <a:rPr lang="en-US" b="true" sz="2099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SMART RESUME ANALYIST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440413" y="560364"/>
            <a:ext cx="11622487" cy="19302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888"/>
              </a:lnSpc>
            </a:pPr>
            <a:r>
              <a:rPr lang="en-US" sz="16149" spc="-888">
                <a:solidFill>
                  <a:srgbClr val="342D47"/>
                </a:solidFill>
                <a:latin typeface="Staatliches"/>
                <a:ea typeface="Staatliches"/>
                <a:cs typeface="Staatliches"/>
                <a:sym typeface="Staatliches"/>
              </a:rPr>
              <a:t>TÌM VIỆC LÀM</a:t>
            </a:r>
          </a:p>
        </p:txBody>
      </p:sp>
    </p:spTree>
  </p:cSld>
  <p:clrMapOvr>
    <a:masterClrMapping/>
  </p:clrMapOvr>
</p:sld>
</file>

<file path=ppt/slides/slide4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58258" y="391073"/>
            <a:ext cx="1571166" cy="1571166"/>
          </a:xfrm>
          <a:custGeom>
            <a:avLst/>
            <a:gdLst/>
            <a:ahLst/>
            <a:cxnLst/>
            <a:rect r="r" b="b" t="t" l="l"/>
            <a:pathLst>
              <a:path h="1571166" w="1571166">
                <a:moveTo>
                  <a:pt x="0" y="0"/>
                </a:moveTo>
                <a:lnTo>
                  <a:pt x="1571165" y="0"/>
                </a:lnTo>
                <a:lnTo>
                  <a:pt x="1571165" y="1571166"/>
                </a:lnTo>
                <a:lnTo>
                  <a:pt x="0" y="15711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05048" y="2285600"/>
            <a:ext cx="18856460" cy="10512477"/>
          </a:xfrm>
          <a:custGeom>
            <a:avLst/>
            <a:gdLst/>
            <a:ahLst/>
            <a:cxnLst/>
            <a:rect r="r" b="b" t="t" l="l"/>
            <a:pathLst>
              <a:path h="10512477" w="18856460">
                <a:moveTo>
                  <a:pt x="0" y="0"/>
                </a:moveTo>
                <a:lnTo>
                  <a:pt x="18856460" y="0"/>
                </a:lnTo>
                <a:lnTo>
                  <a:pt x="18856460" y="10512477"/>
                </a:lnTo>
                <a:lnTo>
                  <a:pt x="0" y="1051247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086382" y="1215943"/>
            <a:ext cx="3548896" cy="3600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09"/>
              </a:lnSpc>
              <a:spcBef>
                <a:spcPct val="0"/>
              </a:spcBef>
            </a:pPr>
            <a:r>
              <a:rPr lang="en-US" b="true" sz="2099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SMART RESUME ANALYIST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440413" y="560364"/>
            <a:ext cx="11622487" cy="19302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888"/>
              </a:lnSpc>
            </a:pPr>
            <a:r>
              <a:rPr lang="en-US" sz="16149" spc="-888">
                <a:solidFill>
                  <a:srgbClr val="342D47"/>
                </a:solidFill>
                <a:latin typeface="Staatliches"/>
                <a:ea typeface="Staatliches"/>
                <a:cs typeface="Staatliches"/>
                <a:sym typeface="Staatliches"/>
              </a:rPr>
              <a:t>CHATBOX</a:t>
            </a:r>
          </a:p>
        </p:txBody>
      </p:sp>
    </p:spTree>
  </p:cSld>
  <p:clrMapOvr>
    <a:masterClrMapping/>
  </p:clrMapOvr>
</p:sld>
</file>

<file path=ppt/slides/slide4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58258" y="391073"/>
            <a:ext cx="1571166" cy="1571166"/>
          </a:xfrm>
          <a:custGeom>
            <a:avLst/>
            <a:gdLst/>
            <a:ahLst/>
            <a:cxnLst/>
            <a:rect r="r" b="b" t="t" l="l"/>
            <a:pathLst>
              <a:path h="1571166" w="1571166">
                <a:moveTo>
                  <a:pt x="0" y="0"/>
                </a:moveTo>
                <a:lnTo>
                  <a:pt x="1571165" y="0"/>
                </a:lnTo>
                <a:lnTo>
                  <a:pt x="1571165" y="1571166"/>
                </a:lnTo>
                <a:lnTo>
                  <a:pt x="0" y="15711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05048" y="2285600"/>
            <a:ext cx="18856460" cy="10512477"/>
          </a:xfrm>
          <a:custGeom>
            <a:avLst/>
            <a:gdLst/>
            <a:ahLst/>
            <a:cxnLst/>
            <a:rect r="r" b="b" t="t" l="l"/>
            <a:pathLst>
              <a:path h="10512477" w="18856460">
                <a:moveTo>
                  <a:pt x="0" y="0"/>
                </a:moveTo>
                <a:lnTo>
                  <a:pt x="18856460" y="0"/>
                </a:lnTo>
                <a:lnTo>
                  <a:pt x="18856460" y="10512477"/>
                </a:lnTo>
                <a:lnTo>
                  <a:pt x="0" y="1051247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086382" y="1215943"/>
            <a:ext cx="3548896" cy="3600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09"/>
              </a:lnSpc>
              <a:spcBef>
                <a:spcPct val="0"/>
              </a:spcBef>
            </a:pPr>
            <a:r>
              <a:rPr lang="en-US" b="true" sz="2099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SMART RESUME ANALYIST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440413" y="560364"/>
            <a:ext cx="11622487" cy="19302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888"/>
              </a:lnSpc>
            </a:pPr>
            <a:r>
              <a:rPr lang="en-US" sz="16149" spc="-888">
                <a:solidFill>
                  <a:srgbClr val="342D47"/>
                </a:solidFill>
                <a:latin typeface="Staatliches"/>
                <a:ea typeface="Staatliches"/>
                <a:cs typeface="Staatliches"/>
                <a:sym typeface="Staatliches"/>
              </a:rPr>
              <a:t>CHATBOX</a:t>
            </a:r>
          </a:p>
        </p:txBody>
      </p:sp>
    </p:spTree>
  </p:cSld>
  <p:clrMapOvr>
    <a:masterClrMapping/>
  </p:clrMapOvr>
</p:sld>
</file>

<file path=ppt/slides/slide4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58258" y="391073"/>
            <a:ext cx="1571166" cy="1571166"/>
          </a:xfrm>
          <a:custGeom>
            <a:avLst/>
            <a:gdLst/>
            <a:ahLst/>
            <a:cxnLst/>
            <a:rect r="r" b="b" t="t" l="l"/>
            <a:pathLst>
              <a:path h="1571166" w="1571166">
                <a:moveTo>
                  <a:pt x="0" y="0"/>
                </a:moveTo>
                <a:lnTo>
                  <a:pt x="1571165" y="0"/>
                </a:lnTo>
                <a:lnTo>
                  <a:pt x="1571165" y="1571166"/>
                </a:lnTo>
                <a:lnTo>
                  <a:pt x="0" y="15711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0" y="3656231"/>
            <a:ext cx="20166364" cy="2974539"/>
          </a:xfrm>
          <a:custGeom>
            <a:avLst/>
            <a:gdLst/>
            <a:ahLst/>
            <a:cxnLst/>
            <a:rect r="r" b="b" t="t" l="l"/>
            <a:pathLst>
              <a:path h="2974539" w="20166364">
                <a:moveTo>
                  <a:pt x="0" y="0"/>
                </a:moveTo>
                <a:lnTo>
                  <a:pt x="20166364" y="0"/>
                </a:lnTo>
                <a:lnTo>
                  <a:pt x="20166364" y="2974538"/>
                </a:lnTo>
                <a:lnTo>
                  <a:pt x="0" y="297453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086382" y="1215943"/>
            <a:ext cx="3548896" cy="3600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09"/>
              </a:lnSpc>
              <a:spcBef>
                <a:spcPct val="0"/>
              </a:spcBef>
            </a:pPr>
            <a:r>
              <a:rPr lang="en-US" b="true" sz="2099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SMART RESUME ANALYIST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440413" y="325496"/>
            <a:ext cx="11622487" cy="19302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888"/>
              </a:lnSpc>
            </a:pPr>
            <a:r>
              <a:rPr lang="en-US" sz="16149" spc="-888">
                <a:solidFill>
                  <a:srgbClr val="342D47"/>
                </a:solidFill>
                <a:latin typeface="Staatliches"/>
                <a:ea typeface="Staatliches"/>
                <a:cs typeface="Staatliches"/>
                <a:sym typeface="Staatliches"/>
              </a:rPr>
              <a:t>CHATBOX</a:t>
            </a:r>
          </a:p>
        </p:txBody>
      </p:sp>
    </p:spTree>
  </p:cSld>
  <p:clrMapOvr>
    <a:masterClrMapping/>
  </p:clrMapOvr>
</p:sld>
</file>

<file path=ppt/slides/slide4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58258" y="391073"/>
            <a:ext cx="1571166" cy="1571166"/>
          </a:xfrm>
          <a:custGeom>
            <a:avLst/>
            <a:gdLst/>
            <a:ahLst/>
            <a:cxnLst/>
            <a:rect r="r" b="b" t="t" l="l"/>
            <a:pathLst>
              <a:path h="1571166" w="1571166">
                <a:moveTo>
                  <a:pt x="0" y="0"/>
                </a:moveTo>
                <a:lnTo>
                  <a:pt x="1571165" y="0"/>
                </a:lnTo>
                <a:lnTo>
                  <a:pt x="1571165" y="1571166"/>
                </a:lnTo>
                <a:lnTo>
                  <a:pt x="0" y="15711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451841" y="3562707"/>
            <a:ext cx="1053166" cy="1049217"/>
          </a:xfrm>
          <a:custGeom>
            <a:avLst/>
            <a:gdLst/>
            <a:ahLst/>
            <a:cxnLst/>
            <a:rect r="r" b="b" t="t" l="l"/>
            <a:pathLst>
              <a:path h="1049217" w="1053166">
                <a:moveTo>
                  <a:pt x="0" y="0"/>
                </a:moveTo>
                <a:lnTo>
                  <a:pt x="1053167" y="0"/>
                </a:lnTo>
                <a:lnTo>
                  <a:pt x="1053167" y="1049217"/>
                </a:lnTo>
                <a:lnTo>
                  <a:pt x="0" y="104921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086382" y="1215943"/>
            <a:ext cx="3548896" cy="3600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09"/>
              </a:lnSpc>
              <a:spcBef>
                <a:spcPct val="0"/>
              </a:spcBef>
            </a:pPr>
            <a:r>
              <a:rPr lang="en-US" b="true" sz="2099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SMART RESUME ANALYIST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0" y="3541037"/>
            <a:ext cx="8280850" cy="36976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888"/>
              </a:lnSpc>
            </a:pPr>
            <a:r>
              <a:rPr lang="en-US" sz="16149" spc="-888">
                <a:solidFill>
                  <a:srgbClr val="342D47"/>
                </a:solidFill>
                <a:latin typeface="Montserrat"/>
                <a:ea typeface="Montserrat"/>
                <a:cs typeface="Montserrat"/>
                <a:sym typeface="Montserrat"/>
              </a:rPr>
              <a:t>TƯƠNG LAI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8451841" y="5008683"/>
            <a:ext cx="1053166" cy="1049217"/>
          </a:xfrm>
          <a:custGeom>
            <a:avLst/>
            <a:gdLst/>
            <a:ahLst/>
            <a:cxnLst/>
            <a:rect r="r" b="b" t="t" l="l"/>
            <a:pathLst>
              <a:path h="1049217" w="1053166">
                <a:moveTo>
                  <a:pt x="0" y="0"/>
                </a:moveTo>
                <a:lnTo>
                  <a:pt x="1053167" y="0"/>
                </a:lnTo>
                <a:lnTo>
                  <a:pt x="1053167" y="1049217"/>
                </a:lnTo>
                <a:lnTo>
                  <a:pt x="0" y="104921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9505008" y="3796584"/>
            <a:ext cx="6097786" cy="585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510"/>
              </a:lnSpc>
            </a:pPr>
            <a:r>
              <a:rPr lang="en-US" b="true" sz="4100" i="true">
                <a:solidFill>
                  <a:srgbClr val="342D47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  XỬ LÝ ĐA NGÔN NGỮ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897855" y="5242560"/>
            <a:ext cx="5544384" cy="596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610"/>
              </a:lnSpc>
            </a:pPr>
            <a:r>
              <a:rPr lang="en-US" b="true" sz="4191" i="true">
                <a:solidFill>
                  <a:srgbClr val="342D47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GỢI Ý SỬA RESUME 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8451841" y="6457950"/>
            <a:ext cx="1053166" cy="1049217"/>
          </a:xfrm>
          <a:custGeom>
            <a:avLst/>
            <a:gdLst/>
            <a:ahLst/>
            <a:cxnLst/>
            <a:rect r="r" b="b" t="t" l="l"/>
            <a:pathLst>
              <a:path h="1049217" w="1053166">
                <a:moveTo>
                  <a:pt x="0" y="0"/>
                </a:moveTo>
                <a:lnTo>
                  <a:pt x="1053167" y="0"/>
                </a:lnTo>
                <a:lnTo>
                  <a:pt x="1053167" y="1049217"/>
                </a:lnTo>
                <a:lnTo>
                  <a:pt x="0" y="104921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9897855" y="6695970"/>
            <a:ext cx="4503063" cy="596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610"/>
              </a:lnSpc>
            </a:pPr>
            <a:r>
              <a:rPr lang="en-US" b="true" sz="4191" i="true">
                <a:solidFill>
                  <a:srgbClr val="342D47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PHỎNG VẤN ẢO</a:t>
            </a:r>
          </a:p>
        </p:txBody>
      </p:sp>
    </p:spTree>
  </p:cSld>
  <p:clrMapOvr>
    <a:masterClrMapping/>
  </p:clrMapOvr>
</p:sld>
</file>

<file path=ppt/slides/slide4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58258" y="391073"/>
            <a:ext cx="1571166" cy="1571166"/>
          </a:xfrm>
          <a:custGeom>
            <a:avLst/>
            <a:gdLst/>
            <a:ahLst/>
            <a:cxnLst/>
            <a:rect r="r" b="b" t="t" l="l"/>
            <a:pathLst>
              <a:path h="1571166" w="1571166">
                <a:moveTo>
                  <a:pt x="0" y="0"/>
                </a:moveTo>
                <a:lnTo>
                  <a:pt x="1571165" y="0"/>
                </a:lnTo>
                <a:lnTo>
                  <a:pt x="1571165" y="1571166"/>
                </a:lnTo>
                <a:lnTo>
                  <a:pt x="0" y="15711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086382" y="1215943"/>
            <a:ext cx="3548896" cy="3600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09"/>
              </a:lnSpc>
              <a:spcBef>
                <a:spcPct val="0"/>
              </a:spcBef>
            </a:pPr>
            <a:r>
              <a:rPr lang="en-US" b="true" sz="2099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SMART RESUME ANALYIST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-1122707" y="-797821"/>
            <a:ext cx="20932902" cy="8123311"/>
            <a:chOff x="0" y="0"/>
            <a:chExt cx="27910536" cy="10831081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2072640" y="4518280"/>
              <a:ext cx="23232606" cy="44270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2307"/>
                </a:lnSpc>
              </a:pPr>
              <a:r>
                <a:rPr lang="en-US" sz="25938" spc="-1426">
                  <a:solidFill>
                    <a:srgbClr val="96B7C8"/>
                  </a:solidFill>
                  <a:latin typeface="Staatliches"/>
                  <a:ea typeface="Staatliches"/>
                  <a:cs typeface="Staatliches"/>
                  <a:sym typeface="Staatliches"/>
                </a:rPr>
                <a:t>CAM ON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6008124" y="8466102"/>
              <a:ext cx="15361637" cy="236497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1948"/>
                </a:lnSpc>
              </a:pPr>
              <a:r>
                <a:rPr lang="en-US" sz="13893" spc="-764">
                  <a:solidFill>
                    <a:srgbClr val="342D47"/>
                  </a:solidFill>
                  <a:latin typeface="Staatliches"/>
                  <a:ea typeface="Staatliches"/>
                  <a:cs typeface="Staatliches"/>
                  <a:sym typeface="Staatliches"/>
                </a:rPr>
                <a:t>VÌ ĐÃ LẮNG NGHE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838200"/>
              <a:ext cx="23232606" cy="44270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2307"/>
                </a:lnSpc>
              </a:pPr>
              <a:r>
                <a:rPr lang="en-US" sz="25938" spc="-1426">
                  <a:solidFill>
                    <a:srgbClr val="96B7C8"/>
                  </a:solidFill>
                  <a:latin typeface="Staatliches"/>
                  <a:ea typeface="Staatliches"/>
                  <a:cs typeface="Staatliches"/>
                  <a:sym typeface="Staatliches"/>
                </a:rPr>
                <a:t>,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4677931" y="1162356"/>
              <a:ext cx="23232606" cy="44270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2307"/>
                </a:lnSpc>
              </a:pPr>
              <a:r>
                <a:rPr lang="en-US" sz="25938" spc="-1426">
                  <a:solidFill>
                    <a:srgbClr val="96B7C8"/>
                  </a:solidFill>
                  <a:latin typeface="Staatliches"/>
                  <a:ea typeface="Staatliches"/>
                  <a:cs typeface="Staatliches"/>
                  <a:sym typeface="Staatliches"/>
                </a:rPr>
                <a:t>,</a:t>
              </a: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63464" y="3364542"/>
            <a:ext cx="4131918" cy="4131918"/>
          </a:xfrm>
          <a:custGeom>
            <a:avLst/>
            <a:gdLst/>
            <a:ahLst/>
            <a:cxnLst/>
            <a:rect r="r" b="b" t="t" l="l"/>
            <a:pathLst>
              <a:path h="4131918" w="4131918">
                <a:moveTo>
                  <a:pt x="0" y="0"/>
                </a:moveTo>
                <a:lnTo>
                  <a:pt x="4131918" y="0"/>
                </a:lnTo>
                <a:lnTo>
                  <a:pt x="4131918" y="4131918"/>
                </a:lnTo>
                <a:lnTo>
                  <a:pt x="0" y="413191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4068362" y="3364542"/>
            <a:ext cx="4219638" cy="4219638"/>
          </a:xfrm>
          <a:custGeom>
            <a:avLst/>
            <a:gdLst/>
            <a:ahLst/>
            <a:cxnLst/>
            <a:rect r="r" b="b" t="t" l="l"/>
            <a:pathLst>
              <a:path h="4219638" w="4219638">
                <a:moveTo>
                  <a:pt x="0" y="0"/>
                </a:moveTo>
                <a:lnTo>
                  <a:pt x="4219638" y="0"/>
                </a:lnTo>
                <a:lnTo>
                  <a:pt x="4219638" y="4219638"/>
                </a:lnTo>
                <a:lnTo>
                  <a:pt x="0" y="421963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028700" y="8851139"/>
            <a:ext cx="4165219" cy="6457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09"/>
              </a:lnSpc>
            </a:pPr>
            <a:r>
              <a:rPr lang="en-US" sz="2099">
                <a:solidFill>
                  <a:srgbClr val="342D47"/>
                </a:solidFill>
                <a:latin typeface="Agrandir"/>
                <a:ea typeface="Agrandir"/>
                <a:cs typeface="Agrandir"/>
                <a:sym typeface="Agrandir"/>
              </a:rPr>
              <a:t>VÕ PHƯỚC THỊNH (LEAD) - 24521711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193919" y="8851139"/>
            <a:ext cx="6538761" cy="6457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09"/>
              </a:lnSpc>
            </a:pPr>
            <a:r>
              <a:rPr lang="en-US" sz="2099">
                <a:solidFill>
                  <a:srgbClr val="342D47"/>
                </a:solidFill>
                <a:latin typeface="Agrandir"/>
                <a:ea typeface="Agrandir"/>
                <a:cs typeface="Agrandir"/>
                <a:sym typeface="Agrandir"/>
              </a:rPr>
              <a:t>LIÊN PHÚC THỊNH  - 24521686</a:t>
            </a:r>
          </a:p>
          <a:p>
            <a:pPr algn="ctr">
              <a:lnSpc>
                <a:spcPts val="2309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11732680" y="8851128"/>
            <a:ext cx="5777788" cy="360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310"/>
              </a:lnSpc>
            </a:pPr>
            <a:r>
              <a:rPr lang="en-US" sz="2100">
                <a:solidFill>
                  <a:srgbClr val="342D47"/>
                </a:solidFill>
                <a:latin typeface="Agrandir"/>
                <a:ea typeface="Agrandir"/>
                <a:cs typeface="Agrandir"/>
                <a:sym typeface="Agrandir"/>
              </a:rPr>
              <a:t>SMART-RESUME-ANALYIST.STREAMLIT.APP/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706513" y="2903800"/>
            <a:ext cx="845820" cy="3600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09"/>
              </a:lnSpc>
              <a:spcBef>
                <a:spcPct val="0"/>
              </a:spcBef>
            </a:pPr>
            <a:r>
              <a:rPr lang="en-US" b="true" sz="2099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DEMO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5352038" y="2903800"/>
            <a:ext cx="1907262" cy="3600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09"/>
              </a:lnSpc>
              <a:spcBef>
                <a:spcPct val="0"/>
              </a:spcBef>
            </a:pPr>
            <a:r>
              <a:rPr lang="en-US" b="true" sz="2099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CODE GITHUB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93318" y="548643"/>
            <a:ext cx="1571166" cy="1571166"/>
          </a:xfrm>
          <a:custGeom>
            <a:avLst/>
            <a:gdLst/>
            <a:ahLst/>
            <a:cxnLst/>
            <a:rect r="r" b="b" t="t" l="l"/>
            <a:pathLst>
              <a:path h="1571166" w="1571166">
                <a:moveTo>
                  <a:pt x="0" y="0"/>
                </a:moveTo>
                <a:lnTo>
                  <a:pt x="1571166" y="0"/>
                </a:lnTo>
                <a:lnTo>
                  <a:pt x="1571166" y="1571166"/>
                </a:lnTo>
                <a:lnTo>
                  <a:pt x="0" y="15711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221443" y="2815980"/>
            <a:ext cx="4436442" cy="4114800"/>
          </a:xfrm>
          <a:custGeom>
            <a:avLst/>
            <a:gdLst/>
            <a:ahLst/>
            <a:cxnLst/>
            <a:rect r="r" b="b" t="t" l="l"/>
            <a:pathLst>
              <a:path h="4114800" w="4436442">
                <a:moveTo>
                  <a:pt x="0" y="0"/>
                </a:moveTo>
                <a:lnTo>
                  <a:pt x="4436442" y="0"/>
                </a:lnTo>
                <a:lnTo>
                  <a:pt x="443644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382624" y="1421139"/>
            <a:ext cx="995838" cy="995838"/>
          </a:xfrm>
          <a:custGeom>
            <a:avLst/>
            <a:gdLst/>
            <a:ahLst/>
            <a:cxnLst/>
            <a:rect r="r" b="b" t="t" l="l"/>
            <a:pathLst>
              <a:path h="995838" w="995838">
                <a:moveTo>
                  <a:pt x="0" y="0"/>
                </a:moveTo>
                <a:lnTo>
                  <a:pt x="995838" y="0"/>
                </a:lnTo>
                <a:lnTo>
                  <a:pt x="995838" y="995837"/>
                </a:lnTo>
                <a:lnTo>
                  <a:pt x="0" y="99583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221443" y="1373514"/>
            <a:ext cx="3548896" cy="3600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09"/>
              </a:lnSpc>
              <a:spcBef>
                <a:spcPct val="0"/>
              </a:spcBef>
            </a:pPr>
            <a:r>
              <a:rPr lang="en-US" b="true" sz="2099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SMART RESUME ANALYIST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9382624" y="2815980"/>
            <a:ext cx="995838" cy="995838"/>
          </a:xfrm>
          <a:custGeom>
            <a:avLst/>
            <a:gdLst/>
            <a:ahLst/>
            <a:cxnLst/>
            <a:rect r="r" b="b" t="t" l="l"/>
            <a:pathLst>
              <a:path h="995838" w="995838">
                <a:moveTo>
                  <a:pt x="0" y="0"/>
                </a:moveTo>
                <a:lnTo>
                  <a:pt x="995838" y="0"/>
                </a:lnTo>
                <a:lnTo>
                  <a:pt x="995838" y="995837"/>
                </a:lnTo>
                <a:lnTo>
                  <a:pt x="0" y="99583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382624" y="4375461"/>
            <a:ext cx="995838" cy="995838"/>
          </a:xfrm>
          <a:custGeom>
            <a:avLst/>
            <a:gdLst/>
            <a:ahLst/>
            <a:cxnLst/>
            <a:rect r="r" b="b" t="t" l="l"/>
            <a:pathLst>
              <a:path h="995838" w="995838">
                <a:moveTo>
                  <a:pt x="0" y="0"/>
                </a:moveTo>
                <a:lnTo>
                  <a:pt x="995838" y="0"/>
                </a:lnTo>
                <a:lnTo>
                  <a:pt x="995838" y="995837"/>
                </a:lnTo>
                <a:lnTo>
                  <a:pt x="0" y="99583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382624" y="5934942"/>
            <a:ext cx="995838" cy="995838"/>
          </a:xfrm>
          <a:custGeom>
            <a:avLst/>
            <a:gdLst/>
            <a:ahLst/>
            <a:cxnLst/>
            <a:rect r="r" b="b" t="t" l="l"/>
            <a:pathLst>
              <a:path h="995838" w="995838">
                <a:moveTo>
                  <a:pt x="0" y="0"/>
                </a:moveTo>
                <a:lnTo>
                  <a:pt x="995838" y="0"/>
                </a:lnTo>
                <a:lnTo>
                  <a:pt x="995838" y="995838"/>
                </a:lnTo>
                <a:lnTo>
                  <a:pt x="0" y="99583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9382624" y="7492755"/>
            <a:ext cx="995838" cy="995838"/>
          </a:xfrm>
          <a:custGeom>
            <a:avLst/>
            <a:gdLst/>
            <a:ahLst/>
            <a:cxnLst/>
            <a:rect r="r" b="b" t="t" l="l"/>
            <a:pathLst>
              <a:path h="995838" w="995838">
                <a:moveTo>
                  <a:pt x="0" y="0"/>
                </a:moveTo>
                <a:lnTo>
                  <a:pt x="995838" y="0"/>
                </a:lnTo>
                <a:lnTo>
                  <a:pt x="995838" y="995837"/>
                </a:lnTo>
                <a:lnTo>
                  <a:pt x="0" y="99583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37265" y="7207645"/>
            <a:ext cx="6520620" cy="6178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839"/>
              </a:lnSpc>
            </a:pPr>
            <a:r>
              <a:rPr lang="en-US" b="true" sz="4399" i="true">
                <a:solidFill>
                  <a:srgbClr val="342D47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MỤC TIÊU ĐỀ RA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518618" y="1692686"/>
            <a:ext cx="7453789" cy="4813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739"/>
              </a:lnSpc>
            </a:pPr>
            <a:r>
              <a:rPr lang="en-US" b="true" sz="3399">
                <a:solidFill>
                  <a:srgbClr val="342D4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TỰ ĐỘNG HÓA PHÂN TÍCH CV/JD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518618" y="3087527"/>
            <a:ext cx="6515695" cy="4813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739"/>
              </a:lnSpc>
            </a:pPr>
            <a:r>
              <a:rPr lang="en-US" b="true" sz="3399">
                <a:solidFill>
                  <a:srgbClr val="342D4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TÍNH TOÁN ĐIỂM PHÂN TÍCH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518618" y="4662181"/>
            <a:ext cx="7195067" cy="4813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739"/>
              </a:lnSpc>
            </a:pPr>
            <a:r>
              <a:rPr lang="en-US" b="true" sz="3399">
                <a:solidFill>
                  <a:srgbClr val="342D4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ĐỀ XUẤT KỸ NĂNG CẦN HỌC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518618" y="6238875"/>
            <a:ext cx="5839778" cy="4813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739"/>
              </a:lnSpc>
            </a:pPr>
            <a:r>
              <a:rPr lang="en-US" b="true" sz="3399">
                <a:solidFill>
                  <a:srgbClr val="342D4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GỢI Ý VIỆC LÀM PHÙ HƠP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518618" y="7764302"/>
            <a:ext cx="4206716" cy="4813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739"/>
              </a:lnSpc>
            </a:pPr>
            <a:r>
              <a:rPr lang="en-US" b="true" sz="3399">
                <a:solidFill>
                  <a:srgbClr val="342D4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AI ASSISTANT 24/7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3459784" y="4957268"/>
            <a:ext cx="5089239" cy="4481112"/>
            <a:chOff x="0" y="0"/>
            <a:chExt cx="1340376" cy="118021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340376" cy="1180211"/>
            </a:xfrm>
            <a:custGeom>
              <a:avLst/>
              <a:gdLst/>
              <a:ahLst/>
              <a:cxnLst/>
              <a:rect r="r" b="b" t="t" l="l"/>
              <a:pathLst>
                <a:path h="1180211" w="1340376">
                  <a:moveTo>
                    <a:pt x="41073" y="0"/>
                  </a:moveTo>
                  <a:lnTo>
                    <a:pt x="1299302" y="0"/>
                  </a:lnTo>
                  <a:cubicBezTo>
                    <a:pt x="1321987" y="0"/>
                    <a:pt x="1340376" y="18389"/>
                    <a:pt x="1340376" y="41073"/>
                  </a:cubicBezTo>
                  <a:lnTo>
                    <a:pt x="1340376" y="1139137"/>
                  </a:lnTo>
                  <a:cubicBezTo>
                    <a:pt x="1340376" y="1161821"/>
                    <a:pt x="1321987" y="1180211"/>
                    <a:pt x="1299302" y="1180211"/>
                  </a:cubicBezTo>
                  <a:lnTo>
                    <a:pt x="41073" y="1180211"/>
                  </a:lnTo>
                  <a:cubicBezTo>
                    <a:pt x="18389" y="1180211"/>
                    <a:pt x="0" y="1161821"/>
                    <a:pt x="0" y="1139137"/>
                  </a:cubicBezTo>
                  <a:lnTo>
                    <a:pt x="0" y="41073"/>
                  </a:lnTo>
                  <a:cubicBezTo>
                    <a:pt x="0" y="18389"/>
                    <a:pt x="18389" y="0"/>
                    <a:pt x="41073" y="0"/>
                  </a:cubicBezTo>
                  <a:close/>
                </a:path>
              </a:pathLst>
            </a:custGeom>
            <a:solidFill>
              <a:srgbClr val="342D47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1340376" cy="12278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0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0137456" y="4957268"/>
            <a:ext cx="5089239" cy="4481112"/>
            <a:chOff x="0" y="0"/>
            <a:chExt cx="1340376" cy="118021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340376" cy="1180211"/>
            </a:xfrm>
            <a:custGeom>
              <a:avLst/>
              <a:gdLst/>
              <a:ahLst/>
              <a:cxnLst/>
              <a:rect r="r" b="b" t="t" l="l"/>
              <a:pathLst>
                <a:path h="1180211" w="1340376">
                  <a:moveTo>
                    <a:pt x="41073" y="0"/>
                  </a:moveTo>
                  <a:lnTo>
                    <a:pt x="1299302" y="0"/>
                  </a:lnTo>
                  <a:cubicBezTo>
                    <a:pt x="1321987" y="0"/>
                    <a:pt x="1340376" y="18389"/>
                    <a:pt x="1340376" y="41073"/>
                  </a:cubicBezTo>
                  <a:lnTo>
                    <a:pt x="1340376" y="1139137"/>
                  </a:lnTo>
                  <a:cubicBezTo>
                    <a:pt x="1340376" y="1161821"/>
                    <a:pt x="1321987" y="1180211"/>
                    <a:pt x="1299302" y="1180211"/>
                  </a:cubicBezTo>
                  <a:lnTo>
                    <a:pt x="41073" y="1180211"/>
                  </a:lnTo>
                  <a:cubicBezTo>
                    <a:pt x="18389" y="1180211"/>
                    <a:pt x="0" y="1161821"/>
                    <a:pt x="0" y="1139137"/>
                  </a:cubicBezTo>
                  <a:lnTo>
                    <a:pt x="0" y="41073"/>
                  </a:lnTo>
                  <a:cubicBezTo>
                    <a:pt x="0" y="18389"/>
                    <a:pt x="18389" y="0"/>
                    <a:pt x="41073" y="0"/>
                  </a:cubicBezTo>
                  <a:close/>
                </a:path>
              </a:pathLst>
            </a:custGeom>
            <a:solidFill>
              <a:srgbClr val="342D47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1340376" cy="12278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0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2682076" y="475685"/>
            <a:ext cx="5089239" cy="2837460"/>
            <a:chOff x="0" y="0"/>
            <a:chExt cx="6785652" cy="3783280"/>
          </a:xfrm>
        </p:grpSpPr>
        <p:pic>
          <p:nvPicPr>
            <p:cNvPr name="Picture 10" id="10"/>
            <p:cNvPicPr>
              <a:picLocks noChangeAspect="true"/>
            </p:cNvPicPr>
            <p:nvPr/>
          </p:nvPicPr>
          <p:blipFill>
            <a:blip r:embed="rId3"/>
            <a:srcRect l="0" t="7878" r="0" b="7878"/>
            <a:stretch>
              <a:fillRect/>
            </a:stretch>
          </p:blipFill>
          <p:spPr>
            <a:xfrm flipH="false" flipV="false">
              <a:off x="0" y="0"/>
              <a:ext cx="6785652" cy="3783280"/>
            </a:xfrm>
            <a:prstGeom prst="rect">
              <a:avLst/>
            </a:prstGeom>
          </p:spPr>
        </p:pic>
      </p:grpSp>
      <p:sp>
        <p:nvSpPr>
          <p:cNvPr name="Freeform 11" id="11"/>
          <p:cNvSpPr/>
          <p:nvPr/>
        </p:nvSpPr>
        <p:spPr>
          <a:xfrm flipH="false" flipV="false" rot="0">
            <a:off x="693318" y="548643"/>
            <a:ext cx="1571166" cy="1571166"/>
          </a:xfrm>
          <a:custGeom>
            <a:avLst/>
            <a:gdLst/>
            <a:ahLst/>
            <a:cxnLst/>
            <a:rect r="r" b="b" t="t" l="l"/>
            <a:pathLst>
              <a:path h="1571166" w="1571166">
                <a:moveTo>
                  <a:pt x="0" y="0"/>
                </a:moveTo>
                <a:lnTo>
                  <a:pt x="1571166" y="0"/>
                </a:lnTo>
                <a:lnTo>
                  <a:pt x="1571166" y="1571166"/>
                </a:lnTo>
                <a:lnTo>
                  <a:pt x="0" y="15711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498522" y="4502634"/>
            <a:ext cx="2801423" cy="2865631"/>
          </a:xfrm>
          <a:custGeom>
            <a:avLst/>
            <a:gdLst/>
            <a:ahLst/>
            <a:cxnLst/>
            <a:rect r="r" b="b" t="t" l="l"/>
            <a:pathLst>
              <a:path h="2865631" w="2801423">
                <a:moveTo>
                  <a:pt x="0" y="0"/>
                </a:moveTo>
                <a:lnTo>
                  <a:pt x="2801423" y="0"/>
                </a:lnTo>
                <a:lnTo>
                  <a:pt x="2801423" y="2865631"/>
                </a:lnTo>
                <a:lnTo>
                  <a:pt x="0" y="286563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-2748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-845914" y="6596840"/>
            <a:ext cx="5030049" cy="2515025"/>
          </a:xfrm>
          <a:custGeom>
            <a:avLst/>
            <a:gdLst/>
            <a:ahLst/>
            <a:cxnLst/>
            <a:rect r="r" b="b" t="t" l="l"/>
            <a:pathLst>
              <a:path h="2515025" w="5030049">
                <a:moveTo>
                  <a:pt x="0" y="0"/>
                </a:moveTo>
                <a:lnTo>
                  <a:pt x="5030049" y="0"/>
                </a:lnTo>
                <a:lnTo>
                  <a:pt x="5030049" y="2515024"/>
                </a:lnTo>
                <a:lnTo>
                  <a:pt x="0" y="251502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5226695" y="5770519"/>
            <a:ext cx="2825028" cy="1652641"/>
          </a:xfrm>
          <a:custGeom>
            <a:avLst/>
            <a:gdLst/>
            <a:ahLst/>
            <a:cxnLst/>
            <a:rect r="r" b="b" t="t" l="l"/>
            <a:pathLst>
              <a:path h="1652641" w="2825028">
                <a:moveTo>
                  <a:pt x="0" y="0"/>
                </a:moveTo>
                <a:lnTo>
                  <a:pt x="2825028" y="0"/>
                </a:lnTo>
                <a:lnTo>
                  <a:pt x="2825028" y="1652641"/>
                </a:lnTo>
                <a:lnTo>
                  <a:pt x="0" y="165264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498522" y="2809311"/>
            <a:ext cx="11800908" cy="22733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399"/>
              </a:lnSpc>
            </a:pPr>
            <a:r>
              <a:rPr lang="en-US" sz="19068" spc="-1048">
                <a:solidFill>
                  <a:srgbClr val="342D47"/>
                </a:solidFill>
                <a:latin typeface="Staatliches"/>
                <a:ea typeface="Staatliches"/>
                <a:cs typeface="Staatliches"/>
                <a:sym typeface="Staatliches"/>
              </a:rPr>
              <a:t>TECH  STACK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883475" y="5911641"/>
            <a:ext cx="4241857" cy="35343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9"/>
              </a:lnSpc>
            </a:pPr>
            <a:r>
              <a:rPr lang="en-US" sz="2299">
                <a:solidFill>
                  <a:srgbClr val="F5F7F8"/>
                </a:solidFill>
                <a:latin typeface="Agrandir"/>
                <a:ea typeface="Agrandir"/>
                <a:cs typeface="Agrandir"/>
                <a:sym typeface="Agrandir"/>
              </a:rPr>
              <a:t>Langchain (Agent Framework)</a:t>
            </a:r>
          </a:p>
          <a:p>
            <a:pPr algn="ctr">
              <a:lnSpc>
                <a:spcPts val="2529"/>
              </a:lnSpc>
            </a:pPr>
            <a:r>
              <a:rPr lang="en-US" sz="2299">
                <a:solidFill>
                  <a:srgbClr val="F5F7F8"/>
                </a:solidFill>
                <a:latin typeface="Agrandir"/>
                <a:ea typeface="Agrandir"/>
                <a:cs typeface="Agrandir"/>
                <a:sym typeface="Agrandir"/>
              </a:rPr>
              <a:t>OPENAI GPT 4-o</a:t>
            </a:r>
          </a:p>
          <a:p>
            <a:pPr algn="ctr">
              <a:lnSpc>
                <a:spcPts val="2529"/>
              </a:lnSpc>
            </a:pPr>
            <a:r>
              <a:rPr lang="en-US" sz="2299">
                <a:solidFill>
                  <a:srgbClr val="F5F7F8"/>
                </a:solidFill>
                <a:latin typeface="Agrandir"/>
                <a:ea typeface="Agrandir"/>
                <a:cs typeface="Agrandir"/>
                <a:sym typeface="Agrandir"/>
              </a:rPr>
              <a:t>GPT-4o Vision OCR</a:t>
            </a:r>
          </a:p>
          <a:p>
            <a:pPr algn="ctr">
              <a:lnSpc>
                <a:spcPts val="2529"/>
              </a:lnSpc>
            </a:pPr>
          </a:p>
          <a:p>
            <a:pPr algn="ctr">
              <a:lnSpc>
                <a:spcPts val="2529"/>
              </a:lnSpc>
            </a:pPr>
            <a:r>
              <a:rPr lang="en-US" sz="2299">
                <a:solidFill>
                  <a:srgbClr val="F5F7F8"/>
                </a:solidFill>
                <a:latin typeface="Agrandir"/>
                <a:ea typeface="Agrandir"/>
                <a:cs typeface="Agrandir"/>
                <a:sym typeface="Agrandir"/>
              </a:rPr>
              <a:t>MACHINE LEARNING:</a:t>
            </a:r>
          </a:p>
          <a:p>
            <a:pPr algn="ctr">
              <a:lnSpc>
                <a:spcPts val="2529"/>
              </a:lnSpc>
            </a:pPr>
            <a:r>
              <a:rPr lang="en-US" sz="2299">
                <a:solidFill>
                  <a:srgbClr val="F5F7F8"/>
                </a:solidFill>
                <a:latin typeface="Agrandir"/>
                <a:ea typeface="Agrandir"/>
                <a:cs typeface="Agrandir"/>
                <a:sym typeface="Agrandir"/>
              </a:rPr>
              <a:t>SENTENCE TRANSFORMER</a:t>
            </a:r>
          </a:p>
          <a:p>
            <a:pPr algn="ctr">
              <a:lnSpc>
                <a:spcPts val="2529"/>
              </a:lnSpc>
            </a:pPr>
            <a:r>
              <a:rPr lang="en-US" sz="2299">
                <a:solidFill>
                  <a:srgbClr val="F5F7F8"/>
                </a:solidFill>
                <a:latin typeface="Agrandir"/>
                <a:ea typeface="Agrandir"/>
                <a:cs typeface="Agrandir"/>
                <a:sym typeface="Agrandir"/>
              </a:rPr>
              <a:t>COSINE SIMILARITY</a:t>
            </a:r>
          </a:p>
          <a:p>
            <a:pPr algn="ctr">
              <a:lnSpc>
                <a:spcPts val="2529"/>
              </a:lnSpc>
            </a:pPr>
            <a:r>
              <a:rPr lang="en-US" sz="2299">
                <a:solidFill>
                  <a:srgbClr val="F5F7F8"/>
                </a:solidFill>
                <a:latin typeface="Agrandir"/>
                <a:ea typeface="Agrandir"/>
                <a:cs typeface="Agrandir"/>
                <a:sym typeface="Agrandir"/>
              </a:rPr>
              <a:t>NLP SKILLS EXTRACTION</a:t>
            </a:r>
          </a:p>
          <a:p>
            <a:pPr algn="ctr">
              <a:lnSpc>
                <a:spcPts val="2529"/>
              </a:lnSpc>
            </a:pPr>
          </a:p>
          <a:p>
            <a:pPr algn="ctr">
              <a:lnSpc>
                <a:spcPts val="2529"/>
              </a:lnSpc>
            </a:pPr>
          </a:p>
          <a:p>
            <a:pPr algn="ctr">
              <a:lnSpc>
                <a:spcPts val="2529"/>
              </a:lnSpc>
            </a:pPr>
          </a:p>
        </p:txBody>
      </p:sp>
      <p:sp>
        <p:nvSpPr>
          <p:cNvPr name="TextBox 17" id="17"/>
          <p:cNvSpPr txBox="true"/>
          <p:nvPr/>
        </p:nvSpPr>
        <p:spPr>
          <a:xfrm rot="0">
            <a:off x="4376763" y="5076825"/>
            <a:ext cx="3255282" cy="638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79"/>
              </a:lnSpc>
            </a:pPr>
            <a:r>
              <a:rPr lang="en-US" b="true" sz="3799">
                <a:solidFill>
                  <a:srgbClr val="F5F7F8"/>
                </a:solidFill>
                <a:latin typeface="Agrandir Bold"/>
                <a:ea typeface="Agrandir Bold"/>
                <a:cs typeface="Agrandir Bold"/>
                <a:sym typeface="Agrandir Bold"/>
              </a:rPr>
              <a:t>BACKEND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1054434" y="5076825"/>
            <a:ext cx="3255282" cy="638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80"/>
              </a:lnSpc>
            </a:pPr>
            <a:r>
              <a:rPr lang="en-US" b="true" sz="3800">
                <a:solidFill>
                  <a:srgbClr val="F5F7F8"/>
                </a:solidFill>
                <a:latin typeface="Agrandir Bold"/>
                <a:ea typeface="Agrandir Bold"/>
                <a:cs typeface="Agrandir Bold"/>
                <a:sym typeface="Agrandir Bold"/>
              </a:rPr>
              <a:t>FRONTEND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221443" y="1373514"/>
            <a:ext cx="3548896" cy="3600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09"/>
              </a:lnSpc>
              <a:spcBef>
                <a:spcPct val="0"/>
              </a:spcBef>
            </a:pPr>
            <a:r>
              <a:rPr lang="en-US" b="true" sz="2099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SMART RESUME ANALYIST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561147" y="6834553"/>
            <a:ext cx="4241857" cy="1019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9"/>
              </a:lnSpc>
            </a:pPr>
            <a:r>
              <a:rPr lang="en-US" sz="2299">
                <a:solidFill>
                  <a:srgbClr val="F5F7F8"/>
                </a:solidFill>
                <a:latin typeface="Agrandir"/>
                <a:ea typeface="Agrandir"/>
                <a:cs typeface="Agrandir"/>
                <a:sym typeface="Agrandir"/>
              </a:rPr>
              <a:t>STREAMLIT (WEB FRAMEWORK)</a:t>
            </a:r>
          </a:p>
          <a:p>
            <a:pPr algn="ctr">
              <a:lnSpc>
                <a:spcPts val="2529"/>
              </a:lnSpc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729370" y="1028700"/>
            <a:ext cx="5089239" cy="2341663"/>
            <a:chOff x="0" y="0"/>
            <a:chExt cx="1340376" cy="61673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340376" cy="616734"/>
            </a:xfrm>
            <a:custGeom>
              <a:avLst/>
              <a:gdLst/>
              <a:ahLst/>
              <a:cxnLst/>
              <a:rect r="r" b="b" t="t" l="l"/>
              <a:pathLst>
                <a:path h="616734" w="1340376">
                  <a:moveTo>
                    <a:pt x="41073" y="0"/>
                  </a:moveTo>
                  <a:lnTo>
                    <a:pt x="1299302" y="0"/>
                  </a:lnTo>
                  <a:cubicBezTo>
                    <a:pt x="1321987" y="0"/>
                    <a:pt x="1340376" y="18389"/>
                    <a:pt x="1340376" y="41073"/>
                  </a:cubicBezTo>
                  <a:lnTo>
                    <a:pt x="1340376" y="575661"/>
                  </a:lnTo>
                  <a:cubicBezTo>
                    <a:pt x="1340376" y="598345"/>
                    <a:pt x="1321987" y="616734"/>
                    <a:pt x="1299302" y="616734"/>
                  </a:cubicBezTo>
                  <a:lnTo>
                    <a:pt x="41073" y="616734"/>
                  </a:lnTo>
                  <a:cubicBezTo>
                    <a:pt x="18389" y="616734"/>
                    <a:pt x="0" y="598345"/>
                    <a:pt x="0" y="575661"/>
                  </a:cubicBezTo>
                  <a:lnTo>
                    <a:pt x="0" y="41073"/>
                  </a:lnTo>
                  <a:cubicBezTo>
                    <a:pt x="0" y="18389"/>
                    <a:pt x="18389" y="0"/>
                    <a:pt x="41073" y="0"/>
                  </a:cubicBezTo>
                  <a:close/>
                </a:path>
              </a:pathLst>
            </a:custGeom>
            <a:solidFill>
              <a:srgbClr val="342D47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1340376" cy="6643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0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693318" y="548643"/>
            <a:ext cx="1571166" cy="1571166"/>
          </a:xfrm>
          <a:custGeom>
            <a:avLst/>
            <a:gdLst/>
            <a:ahLst/>
            <a:cxnLst/>
            <a:rect r="r" b="b" t="t" l="l"/>
            <a:pathLst>
              <a:path h="1571166" w="1571166">
                <a:moveTo>
                  <a:pt x="0" y="0"/>
                </a:moveTo>
                <a:lnTo>
                  <a:pt x="1571166" y="0"/>
                </a:lnTo>
                <a:lnTo>
                  <a:pt x="1571166" y="1571166"/>
                </a:lnTo>
                <a:lnTo>
                  <a:pt x="0" y="15711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6318" y="2941452"/>
            <a:ext cx="9312052" cy="5127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300"/>
              </a:lnSpc>
            </a:pPr>
            <a:r>
              <a:rPr lang="en-US" sz="22441" spc="-1234">
                <a:solidFill>
                  <a:srgbClr val="342D47"/>
                </a:solidFill>
                <a:latin typeface="Staatliches"/>
                <a:ea typeface="Staatliches"/>
                <a:cs typeface="Staatliches"/>
                <a:sym typeface="Staatliches"/>
              </a:rPr>
              <a:t>PRODUCT OVERVIEW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646348" y="1846789"/>
            <a:ext cx="3255282" cy="638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80"/>
              </a:lnSpc>
            </a:pPr>
            <a:r>
              <a:rPr lang="en-US" b="true" sz="3800">
                <a:solidFill>
                  <a:srgbClr val="F5F7F8"/>
                </a:solidFill>
                <a:latin typeface="Agrandir Bold"/>
                <a:ea typeface="Agrandir Bold"/>
                <a:cs typeface="Agrandir Bold"/>
                <a:sym typeface="Agrandir Bold"/>
              </a:rPr>
              <a:t>USER UI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9600860" y="4505632"/>
            <a:ext cx="5089239" cy="2341663"/>
            <a:chOff x="0" y="0"/>
            <a:chExt cx="6785652" cy="3122217"/>
          </a:xfrm>
        </p:grpSpPr>
        <p:grpSp>
          <p:nvGrpSpPr>
            <p:cNvPr name="Group 10" id="10"/>
            <p:cNvGrpSpPr/>
            <p:nvPr/>
          </p:nvGrpSpPr>
          <p:grpSpPr>
            <a:xfrm rot="0">
              <a:off x="0" y="0"/>
              <a:ext cx="6785652" cy="3122217"/>
              <a:chOff x="0" y="0"/>
              <a:chExt cx="1340376" cy="616734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1340376" cy="616734"/>
              </a:xfrm>
              <a:custGeom>
                <a:avLst/>
                <a:gdLst/>
                <a:ahLst/>
                <a:cxnLst/>
                <a:rect r="r" b="b" t="t" l="l"/>
                <a:pathLst>
                  <a:path h="616734" w="1340376">
                    <a:moveTo>
                      <a:pt x="41073" y="0"/>
                    </a:moveTo>
                    <a:lnTo>
                      <a:pt x="1299302" y="0"/>
                    </a:lnTo>
                    <a:cubicBezTo>
                      <a:pt x="1321987" y="0"/>
                      <a:pt x="1340376" y="18389"/>
                      <a:pt x="1340376" y="41073"/>
                    </a:cubicBezTo>
                    <a:lnTo>
                      <a:pt x="1340376" y="575661"/>
                    </a:lnTo>
                    <a:cubicBezTo>
                      <a:pt x="1340376" y="598345"/>
                      <a:pt x="1321987" y="616734"/>
                      <a:pt x="1299302" y="616734"/>
                    </a:cubicBezTo>
                    <a:lnTo>
                      <a:pt x="41073" y="616734"/>
                    </a:lnTo>
                    <a:cubicBezTo>
                      <a:pt x="18389" y="616734"/>
                      <a:pt x="0" y="598345"/>
                      <a:pt x="0" y="575661"/>
                    </a:cubicBezTo>
                    <a:lnTo>
                      <a:pt x="0" y="41073"/>
                    </a:lnTo>
                    <a:cubicBezTo>
                      <a:pt x="0" y="18389"/>
                      <a:pt x="18389" y="0"/>
                      <a:pt x="41073" y="0"/>
                    </a:cubicBezTo>
                    <a:close/>
                  </a:path>
                </a:pathLst>
              </a:custGeom>
              <a:solidFill>
                <a:srgbClr val="342D47"/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-47625"/>
                <a:ext cx="1340376" cy="66435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309"/>
                  </a:lnSpc>
                </a:pPr>
              </a:p>
            </p:txBody>
          </p:sp>
        </p:grpSp>
        <p:sp>
          <p:nvSpPr>
            <p:cNvPr name="TextBox 13" id="13"/>
            <p:cNvSpPr txBox="true"/>
            <p:nvPr/>
          </p:nvSpPr>
          <p:spPr>
            <a:xfrm rot="0">
              <a:off x="1070028" y="1068033"/>
              <a:ext cx="4645595" cy="82950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79"/>
                </a:lnSpc>
              </a:pPr>
              <a:r>
                <a:rPr lang="en-US" b="true" sz="3799">
                  <a:solidFill>
                    <a:srgbClr val="F5F7F8"/>
                  </a:solidFill>
                  <a:latin typeface="Agrandir Bold"/>
                  <a:ea typeface="Agrandir Bold"/>
                  <a:cs typeface="Agrandir Bold"/>
                  <a:sym typeface="Agrandir Bold"/>
                </a:rPr>
                <a:t>AGENT</a:t>
              </a: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2221443" y="1373514"/>
            <a:ext cx="3548896" cy="3600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09"/>
              </a:lnSpc>
              <a:spcBef>
                <a:spcPct val="0"/>
              </a:spcBef>
            </a:pPr>
            <a:r>
              <a:rPr lang="en-US" b="true" sz="2099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SMART RESUME ANALYIST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9600860" y="7765370"/>
            <a:ext cx="5089239" cy="2341663"/>
            <a:chOff x="0" y="0"/>
            <a:chExt cx="6785652" cy="3122217"/>
          </a:xfrm>
        </p:grpSpPr>
        <p:grpSp>
          <p:nvGrpSpPr>
            <p:cNvPr name="Group 16" id="16"/>
            <p:cNvGrpSpPr/>
            <p:nvPr/>
          </p:nvGrpSpPr>
          <p:grpSpPr>
            <a:xfrm rot="0">
              <a:off x="0" y="0"/>
              <a:ext cx="6785652" cy="3122217"/>
              <a:chOff x="0" y="0"/>
              <a:chExt cx="1340376" cy="616734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1340376" cy="616734"/>
              </a:xfrm>
              <a:custGeom>
                <a:avLst/>
                <a:gdLst/>
                <a:ahLst/>
                <a:cxnLst/>
                <a:rect r="r" b="b" t="t" l="l"/>
                <a:pathLst>
                  <a:path h="616734" w="1340376">
                    <a:moveTo>
                      <a:pt x="41073" y="0"/>
                    </a:moveTo>
                    <a:lnTo>
                      <a:pt x="1299302" y="0"/>
                    </a:lnTo>
                    <a:cubicBezTo>
                      <a:pt x="1321987" y="0"/>
                      <a:pt x="1340376" y="18389"/>
                      <a:pt x="1340376" y="41073"/>
                    </a:cubicBezTo>
                    <a:lnTo>
                      <a:pt x="1340376" y="575661"/>
                    </a:lnTo>
                    <a:cubicBezTo>
                      <a:pt x="1340376" y="598345"/>
                      <a:pt x="1321987" y="616734"/>
                      <a:pt x="1299302" y="616734"/>
                    </a:cubicBezTo>
                    <a:lnTo>
                      <a:pt x="41073" y="616734"/>
                    </a:lnTo>
                    <a:cubicBezTo>
                      <a:pt x="18389" y="616734"/>
                      <a:pt x="0" y="598345"/>
                      <a:pt x="0" y="575661"/>
                    </a:cubicBezTo>
                    <a:lnTo>
                      <a:pt x="0" y="41073"/>
                    </a:lnTo>
                    <a:cubicBezTo>
                      <a:pt x="0" y="18389"/>
                      <a:pt x="18389" y="0"/>
                      <a:pt x="41073" y="0"/>
                    </a:cubicBezTo>
                    <a:close/>
                  </a:path>
                </a:pathLst>
              </a:custGeom>
              <a:solidFill>
                <a:srgbClr val="342D47"/>
              </a:solidFill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0" y="-47625"/>
                <a:ext cx="1340376" cy="66435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l" marL="453207" indent="-226604" lvl="1">
                  <a:lnSpc>
                    <a:spcPts val="2309"/>
                  </a:lnSpc>
                  <a:buFont typeface="Arial"/>
                  <a:buChar char="•"/>
                </a:pPr>
                <a:r>
                  <a:rPr lang="en-US" sz="2099">
                    <a:solidFill>
                      <a:srgbClr val="F5F7F8"/>
                    </a:solidFill>
                    <a:latin typeface="Agrandir"/>
                    <a:ea typeface="Agrandir"/>
                    <a:cs typeface="Agrandir"/>
                    <a:sym typeface="Agrandir"/>
                  </a:rPr>
                  <a:t>OCR</a:t>
                </a:r>
              </a:p>
              <a:p>
                <a:pPr algn="l" marL="453207" indent="-226604" lvl="1">
                  <a:lnSpc>
                    <a:spcPts val="2309"/>
                  </a:lnSpc>
                  <a:buFont typeface="Arial"/>
                  <a:buChar char="•"/>
                </a:pPr>
                <a:r>
                  <a:rPr lang="en-US" sz="2099">
                    <a:solidFill>
                      <a:srgbClr val="F5F7F8"/>
                    </a:solidFill>
                    <a:latin typeface="Agrandir"/>
                    <a:ea typeface="Agrandir"/>
                    <a:cs typeface="Agrandir"/>
                    <a:sym typeface="Agrandir"/>
                  </a:rPr>
                  <a:t>SIMILARITY</a:t>
                </a:r>
              </a:p>
              <a:p>
                <a:pPr algn="l" marL="453207" indent="-226604" lvl="1">
                  <a:lnSpc>
                    <a:spcPts val="2309"/>
                  </a:lnSpc>
                  <a:buFont typeface="Arial"/>
                  <a:buChar char="•"/>
                </a:pPr>
                <a:r>
                  <a:rPr lang="en-US" sz="2099">
                    <a:solidFill>
                      <a:srgbClr val="F5F7F8"/>
                    </a:solidFill>
                    <a:latin typeface="Agrandir"/>
                    <a:ea typeface="Agrandir"/>
                    <a:cs typeface="Agrandir"/>
                    <a:sym typeface="Agrandir"/>
                  </a:rPr>
                  <a:t>SKILLS</a:t>
                </a:r>
              </a:p>
              <a:p>
                <a:pPr algn="l" marL="453207" indent="-226604" lvl="1">
                  <a:lnSpc>
                    <a:spcPts val="2309"/>
                  </a:lnSpc>
                  <a:buFont typeface="Arial"/>
                  <a:buChar char="•"/>
                </a:pPr>
                <a:r>
                  <a:rPr lang="en-US" sz="2099">
                    <a:solidFill>
                      <a:srgbClr val="F5F7F8"/>
                    </a:solidFill>
                    <a:latin typeface="Agrandir"/>
                    <a:ea typeface="Agrandir"/>
                    <a:cs typeface="Agrandir"/>
                    <a:sym typeface="Agrandir"/>
                  </a:rPr>
                  <a:t>JOBS FINDER</a:t>
                </a:r>
              </a:p>
            </p:txBody>
          </p:sp>
        </p:grpSp>
        <p:sp>
          <p:nvSpPr>
            <p:cNvPr name="TextBox 19" id="19"/>
            <p:cNvSpPr txBox="true"/>
            <p:nvPr/>
          </p:nvSpPr>
          <p:spPr>
            <a:xfrm rot="0">
              <a:off x="1192624" y="-53975"/>
              <a:ext cx="4645595" cy="82950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79"/>
                </a:lnSpc>
              </a:pPr>
              <a:r>
                <a:rPr lang="en-US" b="true" sz="3799">
                  <a:solidFill>
                    <a:srgbClr val="F5F7F8"/>
                  </a:solidFill>
                  <a:latin typeface="Agrandir Bold"/>
                  <a:ea typeface="Agrandir Bold"/>
                  <a:cs typeface="Agrandir Bold"/>
                  <a:sym typeface="Agrandir Bold"/>
                </a:rPr>
                <a:t>TOOLS</a:t>
              </a:r>
            </a:p>
          </p:txBody>
        </p:sp>
      </p:grpSp>
      <p:sp>
        <p:nvSpPr>
          <p:cNvPr name="Freeform 20" id="20"/>
          <p:cNvSpPr/>
          <p:nvPr/>
        </p:nvSpPr>
        <p:spPr>
          <a:xfrm flipH="false" flipV="false" rot="5400000">
            <a:off x="11814952" y="7013696"/>
            <a:ext cx="918076" cy="585273"/>
          </a:xfrm>
          <a:custGeom>
            <a:avLst/>
            <a:gdLst/>
            <a:ahLst/>
            <a:cxnLst/>
            <a:rect r="r" b="b" t="t" l="l"/>
            <a:pathLst>
              <a:path h="585273" w="918076">
                <a:moveTo>
                  <a:pt x="0" y="0"/>
                </a:moveTo>
                <a:lnTo>
                  <a:pt x="918075" y="0"/>
                </a:lnTo>
                <a:lnTo>
                  <a:pt x="918075" y="585273"/>
                </a:lnTo>
                <a:lnTo>
                  <a:pt x="0" y="58527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5248955" y="1293488"/>
            <a:ext cx="2825028" cy="1652641"/>
          </a:xfrm>
          <a:custGeom>
            <a:avLst/>
            <a:gdLst/>
            <a:ahLst/>
            <a:cxnLst/>
            <a:rect r="r" b="b" t="t" l="l"/>
            <a:pathLst>
              <a:path h="1652641" w="2825028">
                <a:moveTo>
                  <a:pt x="0" y="0"/>
                </a:moveTo>
                <a:lnTo>
                  <a:pt x="2825028" y="0"/>
                </a:lnTo>
                <a:lnTo>
                  <a:pt x="2825028" y="1652641"/>
                </a:lnTo>
                <a:lnTo>
                  <a:pt x="0" y="165264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4130545" y="4265256"/>
            <a:ext cx="5061849" cy="2530925"/>
          </a:xfrm>
          <a:custGeom>
            <a:avLst/>
            <a:gdLst/>
            <a:ahLst/>
            <a:cxnLst/>
            <a:rect r="r" b="b" t="t" l="l"/>
            <a:pathLst>
              <a:path h="2530925" w="5061849">
                <a:moveTo>
                  <a:pt x="0" y="0"/>
                </a:moveTo>
                <a:lnTo>
                  <a:pt x="5061849" y="0"/>
                </a:lnTo>
                <a:lnTo>
                  <a:pt x="5061849" y="2530925"/>
                </a:lnTo>
                <a:lnTo>
                  <a:pt x="0" y="253092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74786" y="3146870"/>
            <a:ext cx="10822308" cy="26037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723"/>
              </a:lnSpc>
            </a:pPr>
            <a:r>
              <a:rPr lang="en-US" sz="21771" spc="-1197">
                <a:solidFill>
                  <a:srgbClr val="342D47"/>
                </a:solidFill>
                <a:latin typeface="Staatliches"/>
                <a:ea typeface="Staatliches"/>
                <a:cs typeface="Staatliches"/>
                <a:sym typeface="Staatliches"/>
              </a:rPr>
              <a:t>PROCESS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693318" y="548643"/>
            <a:ext cx="1571166" cy="1571166"/>
          </a:xfrm>
          <a:custGeom>
            <a:avLst/>
            <a:gdLst/>
            <a:ahLst/>
            <a:cxnLst/>
            <a:rect r="r" b="b" t="t" l="l"/>
            <a:pathLst>
              <a:path h="1571166" w="1571166">
                <a:moveTo>
                  <a:pt x="0" y="0"/>
                </a:moveTo>
                <a:lnTo>
                  <a:pt x="1571166" y="0"/>
                </a:lnTo>
                <a:lnTo>
                  <a:pt x="1571166" y="1571166"/>
                </a:lnTo>
                <a:lnTo>
                  <a:pt x="0" y="15711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221443" y="1373514"/>
            <a:ext cx="3548896" cy="3600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09"/>
              </a:lnSpc>
              <a:spcBef>
                <a:spcPct val="0"/>
              </a:spcBef>
            </a:pPr>
            <a:r>
              <a:rPr lang="en-US" b="true" sz="2099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SMART RESUME ANALYIST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1847969" y="406512"/>
            <a:ext cx="5089239" cy="2341663"/>
            <a:chOff x="0" y="0"/>
            <a:chExt cx="1340376" cy="61673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340376" cy="616734"/>
            </a:xfrm>
            <a:custGeom>
              <a:avLst/>
              <a:gdLst/>
              <a:ahLst/>
              <a:cxnLst/>
              <a:rect r="r" b="b" t="t" l="l"/>
              <a:pathLst>
                <a:path h="616734" w="1340376">
                  <a:moveTo>
                    <a:pt x="41073" y="0"/>
                  </a:moveTo>
                  <a:lnTo>
                    <a:pt x="1299302" y="0"/>
                  </a:lnTo>
                  <a:cubicBezTo>
                    <a:pt x="1321987" y="0"/>
                    <a:pt x="1340376" y="18389"/>
                    <a:pt x="1340376" y="41073"/>
                  </a:cubicBezTo>
                  <a:lnTo>
                    <a:pt x="1340376" y="575661"/>
                  </a:lnTo>
                  <a:cubicBezTo>
                    <a:pt x="1340376" y="598345"/>
                    <a:pt x="1321987" y="616734"/>
                    <a:pt x="1299302" y="616734"/>
                  </a:cubicBezTo>
                  <a:lnTo>
                    <a:pt x="41073" y="616734"/>
                  </a:lnTo>
                  <a:cubicBezTo>
                    <a:pt x="18389" y="616734"/>
                    <a:pt x="0" y="598345"/>
                    <a:pt x="0" y="575661"/>
                  </a:cubicBezTo>
                  <a:lnTo>
                    <a:pt x="0" y="41073"/>
                  </a:lnTo>
                  <a:cubicBezTo>
                    <a:pt x="0" y="18389"/>
                    <a:pt x="18389" y="0"/>
                    <a:pt x="41073" y="0"/>
                  </a:cubicBezTo>
                  <a:close/>
                </a:path>
              </a:pathLst>
            </a:custGeom>
            <a:solidFill>
              <a:srgbClr val="342D47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1340376" cy="6643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0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2764948" y="953313"/>
            <a:ext cx="3255282" cy="11664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60"/>
              </a:lnSpc>
            </a:pPr>
            <a:r>
              <a:rPr lang="en-US" sz="2600" b="true">
                <a:solidFill>
                  <a:srgbClr val="F5F7F8"/>
                </a:solidFill>
                <a:latin typeface="Agrandir Bold"/>
                <a:ea typeface="Agrandir Bold"/>
                <a:cs typeface="Agrandir Bold"/>
                <a:sym typeface="Agrandir Bold"/>
              </a:rPr>
              <a:t>Input</a:t>
            </a:r>
          </a:p>
          <a:p>
            <a:pPr algn="ctr">
              <a:lnSpc>
                <a:spcPts val="2860"/>
              </a:lnSpc>
            </a:pPr>
            <a:r>
              <a:rPr lang="en-US" b="true" sz="2600">
                <a:solidFill>
                  <a:srgbClr val="F5F7F8"/>
                </a:solidFill>
                <a:latin typeface="Agrandir Bold"/>
                <a:ea typeface="Agrandir Bold"/>
                <a:cs typeface="Agrandir Bold"/>
                <a:sym typeface="Agrandir Bold"/>
              </a:rPr>
              <a:t>(CV PDF/PNG + JD PDF/PNG + TEXT)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11847969" y="3530237"/>
            <a:ext cx="5089239" cy="2341663"/>
            <a:chOff x="0" y="0"/>
            <a:chExt cx="1340376" cy="616734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340376" cy="616734"/>
            </a:xfrm>
            <a:custGeom>
              <a:avLst/>
              <a:gdLst/>
              <a:ahLst/>
              <a:cxnLst/>
              <a:rect r="r" b="b" t="t" l="l"/>
              <a:pathLst>
                <a:path h="616734" w="1340376">
                  <a:moveTo>
                    <a:pt x="41073" y="0"/>
                  </a:moveTo>
                  <a:lnTo>
                    <a:pt x="1299302" y="0"/>
                  </a:lnTo>
                  <a:cubicBezTo>
                    <a:pt x="1321987" y="0"/>
                    <a:pt x="1340376" y="18389"/>
                    <a:pt x="1340376" y="41073"/>
                  </a:cubicBezTo>
                  <a:lnTo>
                    <a:pt x="1340376" y="575661"/>
                  </a:lnTo>
                  <a:cubicBezTo>
                    <a:pt x="1340376" y="598345"/>
                    <a:pt x="1321987" y="616734"/>
                    <a:pt x="1299302" y="616734"/>
                  </a:cubicBezTo>
                  <a:lnTo>
                    <a:pt x="41073" y="616734"/>
                  </a:lnTo>
                  <a:cubicBezTo>
                    <a:pt x="18389" y="616734"/>
                    <a:pt x="0" y="598345"/>
                    <a:pt x="0" y="575661"/>
                  </a:cubicBezTo>
                  <a:lnTo>
                    <a:pt x="0" y="41073"/>
                  </a:lnTo>
                  <a:cubicBezTo>
                    <a:pt x="0" y="18389"/>
                    <a:pt x="18389" y="0"/>
                    <a:pt x="41073" y="0"/>
                  </a:cubicBezTo>
                  <a:close/>
                </a:path>
              </a:pathLst>
            </a:custGeom>
            <a:solidFill>
              <a:srgbClr val="342D47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47625"/>
              <a:ext cx="1340376" cy="6643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09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5400000">
            <a:off x="13933145" y="2914723"/>
            <a:ext cx="918888" cy="585791"/>
          </a:xfrm>
          <a:custGeom>
            <a:avLst/>
            <a:gdLst/>
            <a:ahLst/>
            <a:cxnLst/>
            <a:rect r="r" b="b" t="t" l="l"/>
            <a:pathLst>
              <a:path h="585791" w="918888">
                <a:moveTo>
                  <a:pt x="0" y="0"/>
                </a:moveTo>
                <a:lnTo>
                  <a:pt x="918888" y="0"/>
                </a:lnTo>
                <a:lnTo>
                  <a:pt x="918888" y="585791"/>
                </a:lnTo>
                <a:lnTo>
                  <a:pt x="0" y="58579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2764948" y="4248088"/>
            <a:ext cx="3255282" cy="804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60"/>
              </a:lnSpc>
            </a:pPr>
            <a:r>
              <a:rPr lang="en-US" b="true" sz="2600">
                <a:solidFill>
                  <a:srgbClr val="F5F7F8"/>
                </a:solidFill>
                <a:latin typeface="Agrandir Bold"/>
                <a:ea typeface="Agrandir Bold"/>
                <a:cs typeface="Agrandir Bold"/>
                <a:sym typeface="Agrandir Bold"/>
              </a:rPr>
              <a:t>OCR - GPT 4o Vision =&gt; Text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11847969" y="4325149"/>
            <a:ext cx="1512094" cy="1546751"/>
          </a:xfrm>
          <a:custGeom>
            <a:avLst/>
            <a:gdLst/>
            <a:ahLst/>
            <a:cxnLst/>
            <a:rect r="r" b="b" t="t" l="l"/>
            <a:pathLst>
              <a:path h="1546751" w="1512094">
                <a:moveTo>
                  <a:pt x="0" y="0"/>
                </a:moveTo>
                <a:lnTo>
                  <a:pt x="1512094" y="0"/>
                </a:lnTo>
                <a:lnTo>
                  <a:pt x="1512094" y="1546751"/>
                </a:lnTo>
                <a:lnTo>
                  <a:pt x="0" y="154675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-2748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11847969" y="6500550"/>
            <a:ext cx="5089239" cy="2341663"/>
            <a:chOff x="0" y="0"/>
            <a:chExt cx="1340376" cy="616734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340376" cy="616734"/>
            </a:xfrm>
            <a:custGeom>
              <a:avLst/>
              <a:gdLst/>
              <a:ahLst/>
              <a:cxnLst/>
              <a:rect r="r" b="b" t="t" l="l"/>
              <a:pathLst>
                <a:path h="616734" w="1340376">
                  <a:moveTo>
                    <a:pt x="41073" y="0"/>
                  </a:moveTo>
                  <a:lnTo>
                    <a:pt x="1299302" y="0"/>
                  </a:lnTo>
                  <a:cubicBezTo>
                    <a:pt x="1321987" y="0"/>
                    <a:pt x="1340376" y="18389"/>
                    <a:pt x="1340376" y="41073"/>
                  </a:cubicBezTo>
                  <a:lnTo>
                    <a:pt x="1340376" y="575661"/>
                  </a:lnTo>
                  <a:cubicBezTo>
                    <a:pt x="1340376" y="598345"/>
                    <a:pt x="1321987" y="616734"/>
                    <a:pt x="1299302" y="616734"/>
                  </a:cubicBezTo>
                  <a:lnTo>
                    <a:pt x="41073" y="616734"/>
                  </a:lnTo>
                  <a:cubicBezTo>
                    <a:pt x="18389" y="616734"/>
                    <a:pt x="0" y="598345"/>
                    <a:pt x="0" y="575661"/>
                  </a:cubicBezTo>
                  <a:lnTo>
                    <a:pt x="0" y="41073"/>
                  </a:lnTo>
                  <a:cubicBezTo>
                    <a:pt x="0" y="18389"/>
                    <a:pt x="18389" y="0"/>
                    <a:pt x="41073" y="0"/>
                  </a:cubicBezTo>
                  <a:close/>
                </a:path>
              </a:pathLst>
            </a:custGeom>
            <a:solidFill>
              <a:srgbClr val="342D47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47625"/>
              <a:ext cx="1340376" cy="6643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09"/>
                </a:lnSpc>
              </a:pP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5400000">
            <a:off x="13963768" y="5886544"/>
            <a:ext cx="749931" cy="478081"/>
          </a:xfrm>
          <a:custGeom>
            <a:avLst/>
            <a:gdLst/>
            <a:ahLst/>
            <a:cxnLst/>
            <a:rect r="r" b="b" t="t" l="l"/>
            <a:pathLst>
              <a:path h="478081" w="749931">
                <a:moveTo>
                  <a:pt x="0" y="0"/>
                </a:moveTo>
                <a:lnTo>
                  <a:pt x="749931" y="0"/>
                </a:lnTo>
                <a:lnTo>
                  <a:pt x="749931" y="478081"/>
                </a:lnTo>
                <a:lnTo>
                  <a:pt x="0" y="47808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12764948" y="7245296"/>
            <a:ext cx="3255282" cy="804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60"/>
              </a:lnSpc>
            </a:pPr>
            <a:r>
              <a:rPr lang="en-US" b="true" sz="2600">
                <a:solidFill>
                  <a:srgbClr val="F5F7F8"/>
                </a:solidFill>
                <a:latin typeface="Agrandir Bold"/>
                <a:ea typeface="Agrandir Bold"/>
                <a:cs typeface="Agrandir Bold"/>
                <a:sym typeface="Agrandir Bold"/>
              </a:rPr>
              <a:t>Storage - Lưu vào memory storage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6008800" y="6500550"/>
            <a:ext cx="5089239" cy="2341663"/>
            <a:chOff x="0" y="0"/>
            <a:chExt cx="1340376" cy="616734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340376" cy="616734"/>
            </a:xfrm>
            <a:custGeom>
              <a:avLst/>
              <a:gdLst/>
              <a:ahLst/>
              <a:cxnLst/>
              <a:rect r="r" b="b" t="t" l="l"/>
              <a:pathLst>
                <a:path h="616734" w="1340376">
                  <a:moveTo>
                    <a:pt x="41073" y="0"/>
                  </a:moveTo>
                  <a:lnTo>
                    <a:pt x="1299302" y="0"/>
                  </a:lnTo>
                  <a:cubicBezTo>
                    <a:pt x="1321987" y="0"/>
                    <a:pt x="1340376" y="18389"/>
                    <a:pt x="1340376" y="41073"/>
                  </a:cubicBezTo>
                  <a:lnTo>
                    <a:pt x="1340376" y="575661"/>
                  </a:lnTo>
                  <a:cubicBezTo>
                    <a:pt x="1340376" y="598345"/>
                    <a:pt x="1321987" y="616734"/>
                    <a:pt x="1299302" y="616734"/>
                  </a:cubicBezTo>
                  <a:lnTo>
                    <a:pt x="41073" y="616734"/>
                  </a:lnTo>
                  <a:cubicBezTo>
                    <a:pt x="18389" y="616734"/>
                    <a:pt x="0" y="598345"/>
                    <a:pt x="0" y="575661"/>
                  </a:cubicBezTo>
                  <a:lnTo>
                    <a:pt x="0" y="41073"/>
                  </a:lnTo>
                  <a:cubicBezTo>
                    <a:pt x="0" y="18389"/>
                    <a:pt x="18389" y="0"/>
                    <a:pt x="41073" y="0"/>
                  </a:cubicBezTo>
                  <a:close/>
                </a:path>
              </a:pathLst>
            </a:custGeom>
            <a:solidFill>
              <a:srgbClr val="342D47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47625"/>
              <a:ext cx="1340376" cy="6643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09"/>
                </a:lnSpc>
              </a:pPr>
            </a:p>
          </p:txBody>
        </p:sp>
      </p:grpSp>
      <p:sp>
        <p:nvSpPr>
          <p:cNvPr name="Freeform 24" id="24"/>
          <p:cNvSpPr/>
          <p:nvPr/>
        </p:nvSpPr>
        <p:spPr>
          <a:xfrm flipH="false" flipV="false" rot="-10800000">
            <a:off x="11098039" y="7432341"/>
            <a:ext cx="749931" cy="478081"/>
          </a:xfrm>
          <a:custGeom>
            <a:avLst/>
            <a:gdLst/>
            <a:ahLst/>
            <a:cxnLst/>
            <a:rect r="r" b="b" t="t" l="l"/>
            <a:pathLst>
              <a:path h="478081" w="749931">
                <a:moveTo>
                  <a:pt x="0" y="0"/>
                </a:moveTo>
                <a:lnTo>
                  <a:pt x="749930" y="0"/>
                </a:lnTo>
                <a:lnTo>
                  <a:pt x="749930" y="478081"/>
                </a:lnTo>
                <a:lnTo>
                  <a:pt x="0" y="47808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6928356" y="7064321"/>
            <a:ext cx="3255282" cy="11664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60"/>
              </a:lnSpc>
            </a:pPr>
            <a:r>
              <a:rPr lang="en-US" b="true" sz="2600">
                <a:solidFill>
                  <a:srgbClr val="F5F7F8"/>
                </a:solidFill>
                <a:latin typeface="Agrandir Bold"/>
                <a:ea typeface="Agrandir Bold"/>
                <a:cs typeface="Agrandir Bold"/>
                <a:sym typeface="Agrandir Bold"/>
              </a:rPr>
              <a:t>Phân tích =&gt; Similiarity + So sánh kỹ năng + Gợi ý job</a:t>
            </a:r>
          </a:p>
        </p:txBody>
      </p:sp>
      <p:sp>
        <p:nvSpPr>
          <p:cNvPr name="Freeform 26" id="26"/>
          <p:cNvSpPr/>
          <p:nvPr/>
        </p:nvSpPr>
        <p:spPr>
          <a:xfrm flipH="false" flipV="false" rot="-10800000">
            <a:off x="5264026" y="7381638"/>
            <a:ext cx="749931" cy="478081"/>
          </a:xfrm>
          <a:custGeom>
            <a:avLst/>
            <a:gdLst/>
            <a:ahLst/>
            <a:cxnLst/>
            <a:rect r="r" b="b" t="t" l="l"/>
            <a:pathLst>
              <a:path h="478081" w="749931">
                <a:moveTo>
                  <a:pt x="0" y="0"/>
                </a:moveTo>
                <a:lnTo>
                  <a:pt x="749930" y="0"/>
                </a:lnTo>
                <a:lnTo>
                  <a:pt x="749930" y="478081"/>
                </a:lnTo>
                <a:lnTo>
                  <a:pt x="0" y="47808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7" id="27"/>
          <p:cNvGrpSpPr/>
          <p:nvPr/>
        </p:nvGrpSpPr>
        <p:grpSpPr>
          <a:xfrm rot="0">
            <a:off x="174786" y="6500550"/>
            <a:ext cx="5089239" cy="2341663"/>
            <a:chOff x="0" y="0"/>
            <a:chExt cx="1340376" cy="616734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1340376" cy="616734"/>
            </a:xfrm>
            <a:custGeom>
              <a:avLst/>
              <a:gdLst/>
              <a:ahLst/>
              <a:cxnLst/>
              <a:rect r="r" b="b" t="t" l="l"/>
              <a:pathLst>
                <a:path h="616734" w="1340376">
                  <a:moveTo>
                    <a:pt x="41073" y="0"/>
                  </a:moveTo>
                  <a:lnTo>
                    <a:pt x="1299302" y="0"/>
                  </a:lnTo>
                  <a:cubicBezTo>
                    <a:pt x="1321987" y="0"/>
                    <a:pt x="1340376" y="18389"/>
                    <a:pt x="1340376" y="41073"/>
                  </a:cubicBezTo>
                  <a:lnTo>
                    <a:pt x="1340376" y="575661"/>
                  </a:lnTo>
                  <a:cubicBezTo>
                    <a:pt x="1340376" y="598345"/>
                    <a:pt x="1321987" y="616734"/>
                    <a:pt x="1299302" y="616734"/>
                  </a:cubicBezTo>
                  <a:lnTo>
                    <a:pt x="41073" y="616734"/>
                  </a:lnTo>
                  <a:cubicBezTo>
                    <a:pt x="18389" y="616734"/>
                    <a:pt x="0" y="598345"/>
                    <a:pt x="0" y="575661"/>
                  </a:cubicBezTo>
                  <a:lnTo>
                    <a:pt x="0" y="41073"/>
                  </a:lnTo>
                  <a:cubicBezTo>
                    <a:pt x="0" y="18389"/>
                    <a:pt x="18389" y="0"/>
                    <a:pt x="41073" y="0"/>
                  </a:cubicBezTo>
                  <a:close/>
                </a:path>
              </a:pathLst>
            </a:custGeom>
            <a:solidFill>
              <a:srgbClr val="342D47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47625"/>
              <a:ext cx="1340376" cy="6643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09"/>
                </a:lnSpc>
              </a:pPr>
            </a:p>
          </p:txBody>
        </p:sp>
      </p:grpSp>
      <p:sp>
        <p:nvSpPr>
          <p:cNvPr name="TextBox 30" id="30"/>
          <p:cNvSpPr txBox="true"/>
          <p:nvPr/>
        </p:nvSpPr>
        <p:spPr>
          <a:xfrm rot="0">
            <a:off x="1028700" y="7064321"/>
            <a:ext cx="3255282" cy="1528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60"/>
              </a:lnSpc>
            </a:pPr>
            <a:r>
              <a:rPr lang="en-US" b="true" sz="2600">
                <a:solidFill>
                  <a:srgbClr val="F5F7F8"/>
                </a:solidFill>
                <a:latin typeface="Agrandir Bold"/>
                <a:ea typeface="Agrandir Bold"/>
                <a:cs typeface="Agrandir Bold"/>
                <a:sym typeface="Agrandir Bold"/>
              </a:rPr>
              <a:t>Initialize agent =&gt; Train Query =&gt; OUTPUT → Báo cáo phân tích và gợi ý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7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683703"/>
            <a:ext cx="1571166" cy="1571166"/>
          </a:xfrm>
          <a:custGeom>
            <a:avLst/>
            <a:gdLst/>
            <a:ahLst/>
            <a:cxnLst/>
            <a:rect r="r" b="b" t="t" l="l"/>
            <a:pathLst>
              <a:path h="1571166" w="1571166">
                <a:moveTo>
                  <a:pt x="0" y="0"/>
                </a:moveTo>
                <a:lnTo>
                  <a:pt x="1571166" y="0"/>
                </a:lnTo>
                <a:lnTo>
                  <a:pt x="1571166" y="1571166"/>
                </a:lnTo>
                <a:lnTo>
                  <a:pt x="0" y="15711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5565110"/>
            <a:ext cx="18612438" cy="2751698"/>
          </a:xfrm>
          <a:custGeom>
            <a:avLst/>
            <a:gdLst/>
            <a:ahLst/>
            <a:cxnLst/>
            <a:rect r="r" b="b" t="t" l="l"/>
            <a:pathLst>
              <a:path h="2751698" w="18612438">
                <a:moveTo>
                  <a:pt x="0" y="0"/>
                </a:moveTo>
                <a:lnTo>
                  <a:pt x="18612438" y="0"/>
                </a:lnTo>
                <a:lnTo>
                  <a:pt x="18612438" y="2751698"/>
                </a:lnTo>
                <a:lnTo>
                  <a:pt x="0" y="275169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1088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0" y="8529996"/>
            <a:ext cx="11234623" cy="1456607"/>
          </a:xfrm>
          <a:custGeom>
            <a:avLst/>
            <a:gdLst/>
            <a:ahLst/>
            <a:cxnLst/>
            <a:rect r="r" b="b" t="t" l="l"/>
            <a:pathLst>
              <a:path h="1456607" w="11234623">
                <a:moveTo>
                  <a:pt x="0" y="0"/>
                </a:moveTo>
                <a:lnTo>
                  <a:pt x="11234623" y="0"/>
                </a:lnTo>
                <a:lnTo>
                  <a:pt x="11234623" y="1456608"/>
                </a:lnTo>
                <a:lnTo>
                  <a:pt x="0" y="145660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0" y="2902569"/>
            <a:ext cx="12983272" cy="24374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433"/>
              </a:lnSpc>
            </a:pPr>
            <a:r>
              <a:rPr lang="en-US" sz="20271" spc="-1114">
                <a:solidFill>
                  <a:srgbClr val="342D47"/>
                </a:solidFill>
                <a:latin typeface="Staatliches"/>
                <a:ea typeface="Staatliches"/>
                <a:cs typeface="Staatliches"/>
                <a:sym typeface="Staatliches"/>
              </a:rPr>
              <a:t>REQUIREMENTS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528125" y="1508574"/>
            <a:ext cx="3548896" cy="3600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09"/>
              </a:lnSpc>
              <a:spcBef>
                <a:spcPct val="0"/>
              </a:spcBef>
            </a:pPr>
            <a:r>
              <a:rPr lang="en-US" b="true" sz="2099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SMART RESUME ANALYIST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DAG52_yJW7o</dc:identifier>
  <dcterms:modified xsi:type="dcterms:W3CDTF">2011-08-01T06:04:30Z</dcterms:modified>
  <cp:revision>1</cp:revision>
  <dc:title>smart resume analyist</dc:title>
</cp:coreProperties>
</file>